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772" r:id="rId5"/>
    <p:sldMasterId id="2147483774" r:id="rId6"/>
    <p:sldMasterId id="2147483665" r:id="rId7"/>
    <p:sldMasterId id="2147483764" r:id="rId8"/>
    <p:sldMasterId id="2147483766" r:id="rId9"/>
    <p:sldMasterId id="2147483770" r:id="rId10"/>
  </p:sldMasterIdLst>
  <p:notesMasterIdLst>
    <p:notesMasterId r:id="rId43"/>
  </p:notesMasterIdLst>
  <p:sldIdLst>
    <p:sldId id="276" r:id="rId11"/>
    <p:sldId id="334" r:id="rId12"/>
    <p:sldId id="277" r:id="rId13"/>
    <p:sldId id="343" r:id="rId14"/>
    <p:sldId id="278" r:id="rId15"/>
    <p:sldId id="336" r:id="rId16"/>
    <p:sldId id="338" r:id="rId17"/>
    <p:sldId id="332" r:id="rId18"/>
    <p:sldId id="298" r:id="rId19"/>
    <p:sldId id="318" r:id="rId20"/>
    <p:sldId id="330" r:id="rId21"/>
    <p:sldId id="283" r:id="rId22"/>
    <p:sldId id="287" r:id="rId23"/>
    <p:sldId id="340" r:id="rId24"/>
    <p:sldId id="349" r:id="rId25"/>
    <p:sldId id="350" r:id="rId26"/>
    <p:sldId id="351" r:id="rId27"/>
    <p:sldId id="341" r:id="rId28"/>
    <p:sldId id="286" r:id="rId29"/>
    <p:sldId id="348" r:id="rId30"/>
    <p:sldId id="285" r:id="rId31"/>
    <p:sldId id="289" r:id="rId32"/>
    <p:sldId id="290" r:id="rId33"/>
    <p:sldId id="293" r:id="rId34"/>
    <p:sldId id="294" r:id="rId35"/>
    <p:sldId id="342" r:id="rId36"/>
    <p:sldId id="344" r:id="rId37"/>
    <p:sldId id="345" r:id="rId38"/>
    <p:sldId id="346" r:id="rId39"/>
    <p:sldId id="304" r:id="rId40"/>
    <p:sldId id="329" r:id="rId41"/>
    <p:sldId id="27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19C618-3576-3078-D89E-F54A8F887A53}" name="R Perry Monastero" initials="RM" userId="S::Perry@rpmconsulting.group::770501e9-9234-4f4b-ab8f-7cde8ac01d5e" providerId="AD"/>
  <p188:author id="{A5ABFA4D-F906-5D95-2A13-E25ABDDC8188}" name="Tom Miller" initials="TM" userId="S::tmiller6721@nptrust.org::e2326aed-dbea-4b76-965a-645ba4c35303" providerId="AD"/>
  <p188:author id="{EC31EB64-CB15-DBDA-7F95-350E36CD5E26}" name="Megan Blackadar" initials="MB" userId="S::mblackadar8238@nptrust.org::9b066fd5-4626-4d50-a666-27b25e17eab9" providerId="AD"/>
  <p188:author id="{0C7F49A9-11D6-EC1F-1B44-AB090AB2DB5B}" name="Lisa Barr" initials="LB" userId="S::lbarr@nptrust.org::97000b86-6f32-459e-acdc-c4c2f34e3212" providerId="AD"/>
  <p188:author id="{BC97C2C7-FB2B-B504-3FAB-3ADC72AB1F73}" name="Christopher Adams" initials="CA" userId="S::cadams2727@nptrust.org::306c2f76-cae6-4a31-b463-4dac002a9a58" providerId="AD"/>
  <p188:author id="{E62690E0-01B4-3338-2814-78D6F30A0CE7}" name="Elise Moores" initials="EM" userId="S::emoores9350@nptrust.org::406bcc97-f3ed-4940-9f73-d46879706e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132"/>
    <a:srgbClr val="C15015"/>
    <a:srgbClr val="1B849D"/>
    <a:srgbClr val="EE853E"/>
    <a:srgbClr val="F09456"/>
    <a:srgbClr val="174056"/>
    <a:srgbClr val="F19759"/>
    <a:srgbClr val="118BA3"/>
    <a:srgbClr val="1D738C"/>
    <a:srgbClr val="1D72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C5B9F8-1C69-4A0E-9593-99DE3D262C72}" v="6" dt="2026-02-16T12:57:05.5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521" autoAdjust="0"/>
  </p:normalViewPr>
  <p:slideViewPr>
    <p:cSldViewPr snapToGrid="0">
      <p:cViewPr varScale="1">
        <p:scale>
          <a:sx n="83" d="100"/>
          <a:sy n="83" d="100"/>
        </p:scale>
        <p:origin x="658" y="288"/>
      </p:cViewPr>
      <p:guideLst>
        <p:guide orient="horz" pos="110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 Perry Monastero" userId="770501e9-9234-4f4b-ab8f-7cde8ac01d5e" providerId="ADAL" clId="{3F5BF3F5-A91A-44FB-A022-2248BDC79FCF}"/>
    <pc:docChg chg="modSld">
      <pc:chgData name="R Perry Monastero" userId="770501e9-9234-4f4b-ab8f-7cde8ac01d5e" providerId="ADAL" clId="{3F5BF3F5-A91A-44FB-A022-2248BDC79FCF}" dt="2026-02-16T13:06:19.165" v="34" actId="1076"/>
      <pc:docMkLst>
        <pc:docMk/>
      </pc:docMkLst>
      <pc:sldChg chg="addSp modSp mod">
        <pc:chgData name="R Perry Monastero" userId="770501e9-9234-4f4b-ab8f-7cde8ac01d5e" providerId="ADAL" clId="{3F5BF3F5-A91A-44FB-A022-2248BDC79FCF}" dt="2026-02-16T12:57:22.704" v="33" actId="20577"/>
        <pc:sldMkLst>
          <pc:docMk/>
          <pc:sldMk cId="453856483" sldId="273"/>
        </pc:sldMkLst>
        <pc:spChg chg="mod">
          <ac:chgData name="R Perry Monastero" userId="770501e9-9234-4f4b-ab8f-7cde8ac01d5e" providerId="ADAL" clId="{3F5BF3F5-A91A-44FB-A022-2248BDC79FCF}" dt="2026-02-16T12:57:22.704" v="33" actId="20577"/>
          <ac:spMkLst>
            <pc:docMk/>
            <pc:sldMk cId="453856483" sldId="273"/>
            <ac:spMk id="9" creationId="{AFD0F2C9-6E4C-FE58-AD81-2D44079828F8}"/>
          </ac:spMkLst>
        </pc:spChg>
        <pc:picChg chg="add mod">
          <ac:chgData name="R Perry Monastero" userId="770501e9-9234-4f4b-ab8f-7cde8ac01d5e" providerId="ADAL" clId="{3F5BF3F5-A91A-44FB-A022-2248BDC79FCF}" dt="2026-02-16T12:57:12.538" v="13" actId="1076"/>
          <ac:picMkLst>
            <pc:docMk/>
            <pc:sldMk cId="453856483" sldId="273"/>
            <ac:picMk id="4" creationId="{045ABC54-4C6E-970D-6D65-37DB7E4B4056}"/>
          </ac:picMkLst>
        </pc:picChg>
      </pc:sldChg>
      <pc:sldChg chg="modSp mod">
        <pc:chgData name="R Perry Monastero" userId="770501e9-9234-4f4b-ab8f-7cde8ac01d5e" providerId="ADAL" clId="{3F5BF3F5-A91A-44FB-A022-2248BDC79FCF}" dt="2026-02-16T13:06:19.165" v="34" actId="1076"/>
        <pc:sldMkLst>
          <pc:docMk/>
          <pc:sldMk cId="3127625574" sldId="276"/>
        </pc:sldMkLst>
        <pc:picChg chg="mod">
          <ac:chgData name="R Perry Monastero" userId="770501e9-9234-4f4b-ab8f-7cde8ac01d5e" providerId="ADAL" clId="{3F5BF3F5-A91A-44FB-A022-2248BDC79FCF}" dt="2026-02-16T13:06:19.165" v="34" actId="1076"/>
          <ac:picMkLst>
            <pc:docMk/>
            <pc:sldMk cId="3127625574" sldId="276"/>
            <ac:picMk id="4" creationId="{840C68DA-E8CA-7DE9-1F13-F9A4E95DBD37}"/>
          </ac:picMkLst>
        </pc:picChg>
      </pc:sldChg>
      <pc:sldChg chg="addSp modSp mod">
        <pc:chgData name="R Perry Monastero" userId="770501e9-9234-4f4b-ab8f-7cde8ac01d5e" providerId="ADAL" clId="{3F5BF3F5-A91A-44FB-A022-2248BDC79FCF}" dt="2026-02-16T12:55:49.821" v="1" actId="1076"/>
        <pc:sldMkLst>
          <pc:docMk/>
          <pc:sldMk cId="388092161" sldId="340"/>
        </pc:sldMkLst>
        <pc:picChg chg="add mod">
          <ac:chgData name="R Perry Monastero" userId="770501e9-9234-4f4b-ab8f-7cde8ac01d5e" providerId="ADAL" clId="{3F5BF3F5-A91A-44FB-A022-2248BDC79FCF}" dt="2026-02-16T12:55:49.821" v="1" actId="1076"/>
          <ac:picMkLst>
            <pc:docMk/>
            <pc:sldMk cId="388092161" sldId="340"/>
            <ac:picMk id="4" creationId="{8B4D2BC2-EE93-3F02-8068-8F21AE3B1CF3}"/>
          </ac:picMkLst>
        </pc:picChg>
      </pc:sldChg>
      <pc:sldChg chg="addSp modSp mod">
        <pc:chgData name="R Perry Monastero" userId="770501e9-9234-4f4b-ab8f-7cde8ac01d5e" providerId="ADAL" clId="{3F5BF3F5-A91A-44FB-A022-2248BDC79FCF}" dt="2026-02-16T12:56:42.891" v="9" actId="1076"/>
        <pc:sldMkLst>
          <pc:docMk/>
          <pc:sldMk cId="735036825" sldId="341"/>
        </pc:sldMkLst>
        <pc:picChg chg="add mod">
          <ac:chgData name="R Perry Monastero" userId="770501e9-9234-4f4b-ab8f-7cde8ac01d5e" providerId="ADAL" clId="{3F5BF3F5-A91A-44FB-A022-2248BDC79FCF}" dt="2026-02-16T12:56:42.891" v="9" actId="1076"/>
          <ac:picMkLst>
            <pc:docMk/>
            <pc:sldMk cId="735036825" sldId="341"/>
            <ac:picMk id="7" creationId="{8DF7E748-CDC9-8C1F-C75E-4F73E64D7D1D}"/>
          </ac:picMkLst>
        </pc:picChg>
      </pc:sldChg>
      <pc:sldChg chg="addSp modSp mod">
        <pc:chgData name="R Perry Monastero" userId="770501e9-9234-4f4b-ab8f-7cde8ac01d5e" providerId="ADAL" clId="{3F5BF3F5-A91A-44FB-A022-2248BDC79FCF}" dt="2026-02-16T12:56:07.071" v="3" actId="1076"/>
        <pc:sldMkLst>
          <pc:docMk/>
          <pc:sldMk cId="2739481384" sldId="349"/>
        </pc:sldMkLst>
        <pc:picChg chg="add mod">
          <ac:chgData name="R Perry Monastero" userId="770501e9-9234-4f4b-ab8f-7cde8ac01d5e" providerId="ADAL" clId="{3F5BF3F5-A91A-44FB-A022-2248BDC79FCF}" dt="2026-02-16T12:56:07.071" v="3" actId="1076"/>
          <ac:picMkLst>
            <pc:docMk/>
            <pc:sldMk cId="2739481384" sldId="349"/>
            <ac:picMk id="4" creationId="{779B3031-4DC9-CA70-9448-FE54C887BF74}"/>
          </ac:picMkLst>
        </pc:picChg>
      </pc:sldChg>
      <pc:sldChg chg="addSp modSp mod">
        <pc:chgData name="R Perry Monastero" userId="770501e9-9234-4f4b-ab8f-7cde8ac01d5e" providerId="ADAL" clId="{3F5BF3F5-A91A-44FB-A022-2248BDC79FCF}" dt="2026-02-16T12:56:16.500" v="5" actId="1076"/>
        <pc:sldMkLst>
          <pc:docMk/>
          <pc:sldMk cId="2301879226" sldId="350"/>
        </pc:sldMkLst>
        <pc:picChg chg="add mod">
          <ac:chgData name="R Perry Monastero" userId="770501e9-9234-4f4b-ab8f-7cde8ac01d5e" providerId="ADAL" clId="{3F5BF3F5-A91A-44FB-A022-2248BDC79FCF}" dt="2026-02-16T12:56:16.500" v="5" actId="1076"/>
          <ac:picMkLst>
            <pc:docMk/>
            <pc:sldMk cId="2301879226" sldId="350"/>
            <ac:picMk id="5" creationId="{D5DBF08A-98DF-B677-AA44-BDFED06DBF55}"/>
          </ac:picMkLst>
        </pc:picChg>
      </pc:sldChg>
      <pc:sldChg chg="addSp modSp mod">
        <pc:chgData name="R Perry Monastero" userId="770501e9-9234-4f4b-ab8f-7cde8ac01d5e" providerId="ADAL" clId="{3F5BF3F5-A91A-44FB-A022-2248BDC79FCF}" dt="2026-02-16T12:56:28.662" v="7" actId="1076"/>
        <pc:sldMkLst>
          <pc:docMk/>
          <pc:sldMk cId="2226366860" sldId="351"/>
        </pc:sldMkLst>
        <pc:picChg chg="add mod">
          <ac:chgData name="R Perry Monastero" userId="770501e9-9234-4f4b-ab8f-7cde8ac01d5e" providerId="ADAL" clId="{3F5BF3F5-A91A-44FB-A022-2248BDC79FCF}" dt="2026-02-16T12:56:28.662" v="7" actId="1076"/>
          <ac:picMkLst>
            <pc:docMk/>
            <pc:sldMk cId="2226366860" sldId="351"/>
            <ac:picMk id="3" creationId="{CB0704FF-A67D-CBDD-B2A6-7B899DF16CA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31815944881889"/>
          <c:y val="0.10249218119511679"/>
          <c:w val="0.54136380413385832"/>
          <c:h val="0.81204565624719138"/>
        </c:manualLayout>
      </c:layout>
      <c:doughnutChart>
        <c:varyColors val="1"/>
        <c:ser>
          <c:idx val="0"/>
          <c:order val="0"/>
          <c:tx>
            <c:strRef>
              <c:f>Sheet1!$B$1</c:f>
              <c:strCache>
                <c:ptCount val="1"/>
                <c:pt idx="0">
                  <c:v>Sales</c:v>
                </c:pt>
              </c:strCache>
            </c:strRef>
          </c:tx>
          <c:dPt>
            <c:idx val="0"/>
            <c:bubble3D val="0"/>
            <c:spPr>
              <a:gradFill>
                <a:gsLst>
                  <a:gs pos="0">
                    <a:srgbClr val="1D728C"/>
                  </a:gs>
                  <a:gs pos="100000">
                    <a:srgbClr val="118BA3"/>
                  </a:gs>
                </a:gsLst>
                <a:lin ang="5400000" scaled="1"/>
              </a:gradFill>
              <a:ln w="19050">
                <a:solidFill>
                  <a:schemeClr val="lt1"/>
                </a:solidFill>
              </a:ln>
              <a:effectLst/>
            </c:spPr>
            <c:extLst>
              <c:ext xmlns:c16="http://schemas.microsoft.com/office/drawing/2014/chart" uri="{C3380CC4-5D6E-409C-BE32-E72D297353CC}">
                <c16:uniqueId val="{00000001-5ECE-4061-B911-E406B3141FC3}"/>
              </c:ext>
            </c:extLst>
          </c:dPt>
          <c:dPt>
            <c:idx val="1"/>
            <c:bubble3D val="0"/>
            <c:spPr>
              <a:gradFill>
                <a:gsLst>
                  <a:gs pos="0">
                    <a:schemeClr val="accent2"/>
                  </a:gs>
                  <a:gs pos="100000">
                    <a:schemeClr val="accent2">
                      <a:lumMod val="75000"/>
                    </a:schemeClr>
                  </a:gs>
                </a:gsLst>
                <a:lin ang="5400000" scaled="1"/>
              </a:gradFill>
              <a:ln w="19050">
                <a:solidFill>
                  <a:schemeClr val="lt1"/>
                </a:solidFill>
              </a:ln>
              <a:effectLst/>
            </c:spPr>
            <c:extLst>
              <c:ext xmlns:c16="http://schemas.microsoft.com/office/drawing/2014/chart" uri="{C3380CC4-5D6E-409C-BE32-E72D297353CC}">
                <c16:uniqueId val="{00000003-5ECE-4061-B911-E406B3141FC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ECE-4061-B911-E406B3141FC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ECE-4061-B911-E406B3141FC3}"/>
              </c:ext>
            </c:extLst>
          </c:dPt>
          <c:cat>
            <c:strRef>
              <c:f>Sheet1!$A$2:$A$5</c:f>
              <c:strCache>
                <c:ptCount val="2"/>
                <c:pt idx="0">
                  <c:v>1st Qtr</c:v>
                </c:pt>
                <c:pt idx="1">
                  <c:v>2nd Qtr</c:v>
                </c:pt>
              </c:strCache>
            </c:strRef>
          </c:cat>
          <c:val>
            <c:numRef>
              <c:f>Sheet1!$B$2:$B$5</c:f>
              <c:numCache>
                <c:formatCode>General</c:formatCode>
                <c:ptCount val="4"/>
                <c:pt idx="0">
                  <c:v>1480</c:v>
                </c:pt>
                <c:pt idx="1">
                  <c:v>251.52</c:v>
                </c:pt>
              </c:numCache>
            </c:numRef>
          </c:val>
          <c:extLst>
            <c:ext xmlns:c16="http://schemas.microsoft.com/office/drawing/2014/chart" uri="{C3380CC4-5D6E-409C-BE32-E72D297353CC}">
              <c16:uniqueId val="{00000008-5ECE-4061-B911-E406B3141FC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CD6EB-8AB4-41CE-A015-E92B13BA593C}" type="datetimeFigureOut">
              <a:rPr lang="en-US" smtClean="0"/>
              <a:t>2/16/2026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D3B23-C1CE-449D-AB73-A67AE51CA637}" type="slidenum">
              <a:rPr lang="en-US" smtClean="0"/>
              <a:t>‹#›</a:t>
            </a:fld>
            <a:endParaRPr lang="en-US"/>
          </a:p>
        </p:txBody>
      </p:sp>
    </p:spTree>
    <p:extLst>
      <p:ext uri="{BB962C8B-B14F-4D97-AF65-F5344CB8AC3E}">
        <p14:creationId xmlns:p14="http://schemas.microsoft.com/office/powerpoint/2010/main" val="2601736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 typeface="Arial" panose="020B0604020202020204" pitchFamily="34" charset="0"/>
              <a:buNone/>
              <a:tabLst/>
              <a:defRPr/>
            </a:pPr>
            <a:r>
              <a:rPr lang="en-US" dirty="0"/>
              <a:t>Welcome everyone.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We're here to talk about how donor-advised funds, or DAFs, have transformed giving in the last decade, and more importantly, what that means for your fundraising and planned giving efforts.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goal is to help you meet donors where they already are: using DAFs.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dirty="0">
                <a:cs typeface="+mn-lt"/>
              </a:rPr>
            </a:br>
            <a:br>
              <a:rPr lang="en-US" dirty="0">
                <a:cs typeface="+mn-lt"/>
              </a:rPr>
            </a:br>
            <a:endParaRPr lang="en-US" dirty="0"/>
          </a:p>
          <a:p>
            <a:endParaRPr lang="en-US" dirty="0"/>
          </a:p>
        </p:txBody>
      </p:sp>
      <p:sp>
        <p:nvSpPr>
          <p:cNvPr id="4" name="Slide Number Placeholder 3"/>
          <p:cNvSpPr>
            <a:spLocks noGrp="1"/>
          </p:cNvSpPr>
          <p:nvPr>
            <p:ph type="sldNum" sz="quarter" idx="5"/>
          </p:nvPr>
        </p:nvSpPr>
        <p:spPr/>
        <p:txBody>
          <a:bodyPr/>
          <a:lstStyle/>
          <a:p>
            <a:fld id="{398D3B23-C1CE-449D-AB73-A67AE51CA637}" type="slidenum">
              <a:rPr lang="en-US" smtClean="0"/>
              <a:t>1</a:t>
            </a:fld>
            <a:endParaRPr lang="en-US"/>
          </a:p>
        </p:txBody>
      </p:sp>
    </p:spTree>
    <p:extLst>
      <p:ext uri="{BB962C8B-B14F-4D97-AF65-F5344CB8AC3E}">
        <p14:creationId xmlns:p14="http://schemas.microsoft.com/office/powerpoint/2010/main" val="809459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1D754-9624-639F-4DCA-935C85231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A19DA-8B2A-A1BA-AE14-5112CE30E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CAF59-2ACD-674C-E64D-4F38C297EC65}"/>
              </a:ext>
            </a:extLst>
          </p:cNvPr>
          <p:cNvSpPr>
            <a:spLocks noGrp="1"/>
          </p:cNvSpPr>
          <p:nvPr>
            <p:ph type="body" idx="1"/>
          </p:nvPr>
        </p:nvSpPr>
        <p:spPr/>
        <p:txBody>
          <a:bodyPr/>
          <a:lstStyle/>
          <a:p>
            <a:pPr marL="171450" indent="-171450">
              <a:buFont typeface="Arial" panose="020B0604020202020204" pitchFamily="34" charset="0"/>
              <a:buChar char="•"/>
            </a:pPr>
            <a:r>
              <a:rPr lang="en-US" dirty="0"/>
              <a:t>There’s a common misconception that money in DAFs just sits idle. But in reality, those funds belong to donors you’re already cultivating—donors who are looking for the right opportunities to give.</a:t>
            </a:r>
          </a:p>
          <a:p>
            <a:pPr marL="171450" indent="-171450">
              <a:buFont typeface="Arial" panose="020B0604020202020204" pitchFamily="34" charset="0"/>
              <a:buChar char="•"/>
            </a:pPr>
            <a:r>
              <a:rPr lang="en-US" dirty="0"/>
              <a:t>Think of a DAF as a ready reserve for philanthropy. The key is to engage it.</a:t>
            </a:r>
          </a:p>
          <a:p>
            <a:pPr marL="171450" indent="-171450">
              <a:buFont typeface="Arial" panose="020B0604020202020204" pitchFamily="34" charset="0"/>
              <a:buChar char="•"/>
            </a:pPr>
            <a:r>
              <a:rPr lang="en-US" dirty="0"/>
              <a:t>In fact, as we already mentioned, DAF grantmaking has proven to be more resilient during economic downturns than other forms of giving—suggesting that donors with DAFs remain active and committed, even in uncertain times.</a:t>
            </a:r>
          </a:p>
          <a:p>
            <a:pPr marL="171450" indent="-171450">
              <a:buFont typeface="Arial" panose="020B0604020202020204" pitchFamily="34" charset="0"/>
              <a:buChar char="•"/>
            </a:pPr>
            <a:r>
              <a:rPr lang="en-US" dirty="0"/>
              <a:t>It’s also important to remember: DAF sponsors don’t make funding decisions. We don’t direct grants—we simply support donors in fulfilling their charitable goals.</a:t>
            </a:r>
          </a:p>
          <a:p>
            <a:pPr marL="171450" indent="-171450">
              <a:buFont typeface="Arial" panose="020B0604020202020204" pitchFamily="34" charset="0"/>
              <a:buChar char="•"/>
            </a:pPr>
            <a:r>
              <a:rPr lang="en-US" dirty="0"/>
              <a:t>That’s where you come in. By better identifying and cultivating DAF donors, and by making it easier for them to recommend grants to your organization, you can tap into this growing source of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0A0A3782-9325-CF29-0060-68EA8C6E03D9}"/>
              </a:ext>
            </a:extLst>
          </p:cNvPr>
          <p:cNvSpPr>
            <a:spLocks noGrp="1"/>
          </p:cNvSpPr>
          <p:nvPr>
            <p:ph type="sldNum" sz="quarter" idx="5"/>
          </p:nvPr>
        </p:nvSpPr>
        <p:spPr/>
        <p:txBody>
          <a:bodyPr/>
          <a:lstStyle/>
          <a:p>
            <a:fld id="{398D3B23-C1CE-449D-AB73-A67AE51CA637}" type="slidenum">
              <a:rPr lang="en-US" smtClean="0"/>
              <a:t>10</a:t>
            </a:fld>
            <a:endParaRPr lang="en-US"/>
          </a:p>
        </p:txBody>
      </p:sp>
    </p:spTree>
    <p:extLst>
      <p:ext uri="{BB962C8B-B14F-4D97-AF65-F5344CB8AC3E}">
        <p14:creationId xmlns:p14="http://schemas.microsoft.com/office/powerpoint/2010/main" val="1432386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107F1-46D3-3116-F90F-D4F852430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D65EC-1A0B-E9F4-119B-061366A69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15FBE-1322-36A0-8BA3-FAC3E9B3AC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59D64C-BCBE-0D50-42A5-62F687DFE833}"/>
              </a:ext>
            </a:extLst>
          </p:cNvPr>
          <p:cNvSpPr>
            <a:spLocks noGrp="1"/>
          </p:cNvSpPr>
          <p:nvPr>
            <p:ph type="sldNum" sz="quarter" idx="5"/>
          </p:nvPr>
        </p:nvSpPr>
        <p:spPr/>
        <p:txBody>
          <a:bodyPr/>
          <a:lstStyle/>
          <a:p>
            <a:fld id="{398D3B23-C1CE-449D-AB73-A67AE51CA637}" type="slidenum">
              <a:rPr lang="en-US" smtClean="0"/>
              <a:t>11</a:t>
            </a:fld>
            <a:endParaRPr lang="en-US"/>
          </a:p>
        </p:txBody>
      </p:sp>
    </p:spTree>
    <p:extLst>
      <p:ext uri="{BB962C8B-B14F-4D97-AF65-F5344CB8AC3E}">
        <p14:creationId xmlns:p14="http://schemas.microsoft.com/office/powerpoint/2010/main" val="453388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DAFs serve as a reliable and flexible source of charitable funding.</a:t>
            </a:r>
          </a:p>
          <a:p>
            <a:pPr marL="171450" indent="-171450">
              <a:buFont typeface="Arial" panose="020B0604020202020204" pitchFamily="34" charset="0"/>
              <a:buChar char="•"/>
            </a:pPr>
            <a:r>
              <a:rPr lang="en-US" dirty="0"/>
              <a:t>They make it easy for donors to set up recurring grants—providing steady support over time.</a:t>
            </a:r>
          </a:p>
          <a:p>
            <a:pPr marL="171450" indent="-171450">
              <a:buFont typeface="Arial" panose="020B0604020202020204" pitchFamily="34" charset="0"/>
              <a:buChar char="•"/>
            </a:pPr>
            <a:r>
              <a:rPr lang="en-US" dirty="0"/>
              <a:t>Donors can also use their DAFs to fund new projects.</a:t>
            </a:r>
          </a:p>
          <a:p>
            <a:pPr marL="171450" indent="-171450">
              <a:buFont typeface="Arial" panose="020B0604020202020204" pitchFamily="34" charset="0"/>
              <a:buChar char="•"/>
            </a:pPr>
            <a:r>
              <a:rPr lang="en-US" dirty="0"/>
              <a:t>Sometimes it may appear that donors are “warehousing” funds in a DAF instead of giving directly to charities—but in most cases, it’s not a delay, it’s a strategy.</a:t>
            </a:r>
          </a:p>
          <a:p>
            <a:pPr marL="171450" indent="-171450">
              <a:buFont typeface="Arial" panose="020B0604020202020204" pitchFamily="34" charset="0"/>
              <a:buChar char="•"/>
            </a:pPr>
            <a:r>
              <a:rPr lang="en-US" dirty="0"/>
              <a:t>Think of it not as a warehouse, but as a </a:t>
            </a:r>
            <a:r>
              <a:rPr lang="en-US" i="1" dirty="0"/>
              <a:t>greenhouse</a:t>
            </a:r>
            <a:r>
              <a:rPr lang="en-US" dirty="0"/>
              <a:t>—a place where future philanthropy is cultivated and prepared. Donors use DAFs as a charitable reserve, setting funds aside with the intention of making thoughtful, sustained contributions over time.</a:t>
            </a:r>
          </a:p>
          <a:p>
            <a:pPr marL="171450" indent="-171450">
              <a:buFont typeface="Arial" panose="020B0604020202020204" pitchFamily="34" charset="0"/>
              <a:buChar char="•"/>
            </a:pPr>
            <a:r>
              <a:rPr lang="en-US" dirty="0"/>
              <a:t>This approach is especially useful for donors with variable income—like business owners—or those nearing retirement who want to ensure they can continue giving even after their regular paychecks stop.</a:t>
            </a:r>
          </a:p>
          <a:p>
            <a:pPr marL="171450" indent="-171450">
              <a:buFont typeface="Arial" panose="020B0604020202020204" pitchFamily="34" charset="0"/>
              <a:buChar char="•"/>
            </a:pPr>
            <a:r>
              <a:rPr lang="en-US" dirty="0"/>
              <a:t>In that way, DAFs help donors stay engaged and impactful, no matter their financial season.</a:t>
            </a:r>
          </a:p>
          <a:p>
            <a:endParaRPr lang="en-US" dirty="0"/>
          </a:p>
        </p:txBody>
      </p:sp>
      <p:sp>
        <p:nvSpPr>
          <p:cNvPr id="4" name="Slide Number Placeholder 3"/>
          <p:cNvSpPr>
            <a:spLocks noGrp="1"/>
          </p:cNvSpPr>
          <p:nvPr>
            <p:ph type="sldNum" sz="quarter" idx="5"/>
          </p:nvPr>
        </p:nvSpPr>
        <p:spPr/>
        <p:txBody>
          <a:bodyPr/>
          <a:lstStyle/>
          <a:p>
            <a:fld id="{398D3B23-C1CE-449D-AB73-A67AE51CA637}" type="slidenum">
              <a:rPr lang="en-US" smtClean="0"/>
              <a:t>12</a:t>
            </a:fld>
            <a:endParaRPr lang="en-US"/>
          </a:p>
        </p:txBody>
      </p:sp>
    </p:spTree>
    <p:extLst>
      <p:ext uri="{BB962C8B-B14F-4D97-AF65-F5344CB8AC3E}">
        <p14:creationId xmlns:p14="http://schemas.microsoft.com/office/powerpoint/2010/main" val="2945472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Adopt the mindset that </a:t>
            </a:r>
            <a:r>
              <a:rPr lang="en-US" i="1" dirty="0"/>
              <a:t>any</a:t>
            </a:r>
            <a:r>
              <a:rPr lang="en-US" dirty="0"/>
              <a:t> donor might have a DAF—even if they haven’t mentioned it.</a:t>
            </a:r>
          </a:p>
          <a:p>
            <a:pPr marL="171450" indent="-171450">
              <a:buFont typeface="Arial" panose="020B0604020202020204" pitchFamily="34" charset="0"/>
              <a:buChar char="•"/>
            </a:pPr>
            <a:r>
              <a:rPr lang="en-US" dirty="0"/>
              <a:t>Make it a standard part of your appeals and donor conversations to ask whether they plan to give through a donor-advised fund.</a:t>
            </a:r>
          </a:p>
          <a:p>
            <a:pPr marL="171450" indent="-171450">
              <a:buFont typeface="Arial" panose="020B0604020202020204" pitchFamily="34" charset="0"/>
              <a:buChar char="•"/>
            </a:pPr>
            <a:r>
              <a:rPr lang="en-US" dirty="0"/>
              <a:t>Consider adding a way for donors to indicate this on pledge cards or donation forms, so you can track and match incoming DAF grants back to the individual donor.</a:t>
            </a:r>
          </a:p>
          <a:p>
            <a:pPr marL="171450" indent="-171450">
              <a:buFont typeface="Arial" panose="020B0604020202020204" pitchFamily="34" charset="0"/>
              <a:buChar char="•"/>
            </a:pPr>
            <a:r>
              <a:rPr lang="en-US" dirty="0"/>
              <a:t>A common mistake is to treat grants coming from a DAF sponsor as anonymous or separate from the donor who recommended them.</a:t>
            </a:r>
          </a:p>
          <a:p>
            <a:pPr marL="171450" indent="-171450">
              <a:buFont typeface="Arial" panose="020B0604020202020204" pitchFamily="34" charset="0"/>
              <a:buChar char="•"/>
            </a:pPr>
            <a:r>
              <a:rPr lang="en-US" dirty="0"/>
              <a:t>Whenever possible, be sure to credit the donor directly. If donors feel overlooked or unacknowledged, it can put future giving at risk.</a:t>
            </a:r>
          </a:p>
          <a:p>
            <a:pPr marL="171450" indent="-171450">
              <a:buFont typeface="Arial" panose="020B0604020202020204" pitchFamily="34" charset="0"/>
              <a:buChar char="•"/>
            </a:pPr>
            <a:r>
              <a:rPr lang="en-US" dirty="0"/>
              <a:t>The best practice is to give “hard credit” to the DAF sponsor for legal and tax purposes—but also “soft credit” to the individual donor for recognition in campaign totals, annual giving reports, and board member acknowledgments. This dual approach helps maintain strong donor relationships and encourages continued generosity.</a:t>
            </a:r>
          </a:p>
          <a:p>
            <a:br>
              <a:rPr lang="en-US" dirty="0">
                <a:cs typeface="+mn-lt"/>
              </a:rPr>
            </a:br>
            <a:endParaRPr lang="en-US" dirty="0"/>
          </a:p>
          <a:p>
            <a:endParaRPr lang="en-US" dirty="0"/>
          </a:p>
        </p:txBody>
      </p:sp>
      <p:sp>
        <p:nvSpPr>
          <p:cNvPr id="4" name="Slide Number Placeholder 3"/>
          <p:cNvSpPr>
            <a:spLocks noGrp="1"/>
          </p:cNvSpPr>
          <p:nvPr>
            <p:ph type="sldNum" sz="quarter" idx="5"/>
          </p:nvPr>
        </p:nvSpPr>
        <p:spPr/>
        <p:txBody>
          <a:bodyPr/>
          <a:lstStyle/>
          <a:p>
            <a:fld id="{398D3B23-C1CE-449D-AB73-A67AE51CA637}" type="slidenum">
              <a:rPr lang="en-US" smtClean="0"/>
              <a:t>13</a:t>
            </a:fld>
            <a:endParaRPr lang="en-US"/>
          </a:p>
        </p:txBody>
      </p:sp>
    </p:spTree>
    <p:extLst>
      <p:ext uri="{BB962C8B-B14F-4D97-AF65-F5344CB8AC3E}">
        <p14:creationId xmlns:p14="http://schemas.microsoft.com/office/powerpoint/2010/main" val="16587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5B904-7F4C-0777-0AB4-0AC582D40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3CF25-170E-1472-7F69-739F28EBC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C34C39-93F6-636B-8B3C-3189F11E4DAF}"/>
              </a:ext>
            </a:extLst>
          </p:cNvPr>
          <p:cNvSpPr>
            <a:spLocks noGrp="1"/>
          </p:cNvSpPr>
          <p:nvPr>
            <p:ph type="body" idx="1"/>
          </p:nvPr>
        </p:nvSpPr>
        <p:spPr/>
        <p:txBody>
          <a:bodyPr/>
          <a:lstStyle/>
          <a:p>
            <a:pPr marL="171450" indent="-171450">
              <a:buFont typeface="Arial" panose="020B0604020202020204" pitchFamily="34" charset="0"/>
              <a:buChar char="•"/>
            </a:pPr>
            <a:r>
              <a:rPr lang="en-US" dirty="0"/>
              <a:t>It’s important to follow best practices when sending acknowledgment letters for grants received from donor-advised funds.</a:t>
            </a:r>
          </a:p>
          <a:p>
            <a:pPr marL="171450" indent="-171450">
              <a:buFont typeface="Arial" panose="020B0604020202020204" pitchFamily="34" charset="0"/>
              <a:buChar char="•"/>
            </a:pPr>
            <a:r>
              <a:rPr lang="en-US" dirty="0"/>
              <a:t>Thank-you letters should </a:t>
            </a:r>
            <a:r>
              <a:rPr lang="en-US" b="1" dirty="0"/>
              <a:t>never</a:t>
            </a:r>
            <a:r>
              <a:rPr lang="en-US" dirty="0"/>
              <a:t> state that the grant is tax-deductible. The donor already received their tax deduction when they contributed to the DAF—there is no additional tax benefit when the DAF makes a grant to your organization.</a:t>
            </a:r>
          </a:p>
          <a:p>
            <a:pPr marL="171450" indent="-171450">
              <a:buFont typeface="Arial" panose="020B0604020202020204" pitchFamily="34" charset="0"/>
              <a:buChar char="•"/>
            </a:pPr>
            <a:r>
              <a:rPr lang="en-US" dirty="0"/>
              <a:t>Also, keep in mind recent IRS guidance from 2017 regarding multi-year giving through DAFs. Grants from DAFs can be used to satisfy multi-year giving intentions but the grant can’t reference the pledge. And it can't provide the donor with a more-than-incidental benefit. So, no mention of it in the grant letter, no notes in the memo. And no recognition that links back to it.” </a:t>
            </a:r>
          </a:p>
          <a:p>
            <a:pPr marL="171450" indent="-171450">
              <a:buFont typeface="Arial" panose="020B0604020202020204" pitchFamily="34" charset="0"/>
              <a:buChar char="•"/>
            </a:pPr>
            <a:r>
              <a:rPr lang="en-US" dirty="0"/>
              <a:t>As a fundraiser, the best approach is to avoid soliciting legally binding multi-year pledges from DAF donors. Instead, offer a non-binding </a:t>
            </a:r>
            <a:r>
              <a:rPr lang="en-US" i="1" dirty="0"/>
              <a:t>Intention to Support</a:t>
            </a:r>
            <a:r>
              <a:rPr lang="en-US" dirty="0"/>
              <a:t> document that can be kept on file with both the donor and your organization.</a:t>
            </a:r>
          </a:p>
          <a:p>
            <a:pPr marL="171450" indent="-171450">
              <a:buFont typeface="Arial" panose="020B0604020202020204" pitchFamily="34" charset="0"/>
              <a:buChar char="•"/>
            </a:pPr>
            <a:r>
              <a:rPr lang="en-US" dirty="0"/>
              <a:t>If your organization requires a legally binding commitment—for example, to record a receivable—many DAF sponsors are willing to enter into multi-year grant agreements directly with you on behalf of the donor.</a:t>
            </a:r>
          </a:p>
          <a:p>
            <a:pPr marL="171450" indent="-171450">
              <a:buFont typeface="Arial" panose="020B0604020202020204" pitchFamily="34" charset="0"/>
              <a:buChar char="•"/>
            </a:pPr>
            <a:r>
              <a:rPr lang="en-US" dirty="0"/>
              <a:t>Understanding and respecting these guidelines helps maintain compliance while cultivating strong, lasting donor relationships.</a:t>
            </a:r>
          </a:p>
          <a:p>
            <a:endParaRPr lang="en-US" dirty="0"/>
          </a:p>
          <a:p>
            <a:endParaRPr lang="en-US" dirty="0"/>
          </a:p>
        </p:txBody>
      </p:sp>
      <p:sp>
        <p:nvSpPr>
          <p:cNvPr id="4" name="Slide Number Placeholder 3">
            <a:extLst>
              <a:ext uri="{FF2B5EF4-FFF2-40B4-BE49-F238E27FC236}">
                <a16:creationId xmlns:a16="http://schemas.microsoft.com/office/drawing/2014/main" id="{66E2A4FD-5074-2418-FE9E-FB021D7660D7}"/>
              </a:ext>
            </a:extLst>
          </p:cNvPr>
          <p:cNvSpPr>
            <a:spLocks noGrp="1"/>
          </p:cNvSpPr>
          <p:nvPr>
            <p:ph type="sldNum" sz="quarter" idx="5"/>
          </p:nvPr>
        </p:nvSpPr>
        <p:spPr/>
        <p:txBody>
          <a:bodyPr/>
          <a:lstStyle/>
          <a:p>
            <a:fld id="{398D3B23-C1CE-449D-AB73-A67AE51CA637}" type="slidenum">
              <a:rPr lang="en-US" smtClean="0"/>
              <a:t>14</a:t>
            </a:fld>
            <a:endParaRPr lang="en-US"/>
          </a:p>
        </p:txBody>
      </p:sp>
    </p:spTree>
    <p:extLst>
      <p:ext uri="{BB962C8B-B14F-4D97-AF65-F5344CB8AC3E}">
        <p14:creationId xmlns:p14="http://schemas.microsoft.com/office/powerpoint/2010/main" val="3597039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D1482-C363-0B8A-45D5-B99D0AD6A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EA5F7-A2CE-57D0-0F14-900AA62D5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06F98-C023-987C-588A-F5001AF48B6B}"/>
              </a:ext>
            </a:extLst>
          </p:cNvPr>
          <p:cNvSpPr>
            <a:spLocks noGrp="1"/>
          </p:cNvSpPr>
          <p:nvPr>
            <p:ph type="body" idx="1"/>
          </p:nvPr>
        </p:nvSpPr>
        <p:spPr/>
        <p:txBody>
          <a:bodyPr/>
          <a:lstStyle/>
          <a:p>
            <a:r>
              <a:rPr lang="en-US" dirty="0"/>
              <a:t>Second bullet support data (source below):</a:t>
            </a:r>
          </a:p>
          <a:p>
            <a:endParaRPr lang="en-US" dirty="0"/>
          </a:p>
          <a:p>
            <a:r>
              <a:rPr lang="en-US" dirty="0">
                <a:effectLst/>
              </a:rPr>
              <a:t>• </a:t>
            </a:r>
            <a:r>
              <a:rPr lang="en-US" b="1" dirty="0">
                <a:effectLst/>
              </a:rPr>
              <a:t>First-time DAF gifts are nearly nine times larger </a:t>
            </a:r>
            <a:r>
              <a:rPr lang="en-US" dirty="0">
                <a:effectLst/>
              </a:rPr>
              <a:t>than their previous support levels</a:t>
            </a:r>
            <a:br>
              <a:rPr lang="en-US" dirty="0">
                <a:effectLst/>
              </a:rPr>
            </a:br>
            <a:endParaRPr lang="en-US" dirty="0">
              <a:effectLst/>
            </a:endParaRPr>
          </a:p>
          <a:p>
            <a:r>
              <a:rPr lang="en-US" dirty="0">
                <a:effectLst/>
              </a:rPr>
              <a:t>•DAF donors show consistently higher retention, with </a:t>
            </a:r>
            <a:r>
              <a:rPr lang="en-US" b="1" dirty="0">
                <a:effectLst/>
              </a:rPr>
              <a:t>59%</a:t>
            </a:r>
            <a:r>
              <a:rPr lang="en-US" dirty="0">
                <a:effectLst/>
              </a:rPr>
              <a:t> retained year-over-year vs </a:t>
            </a:r>
            <a:r>
              <a:rPr lang="en-US" b="1" dirty="0">
                <a:effectLst/>
              </a:rPr>
              <a:t>46%</a:t>
            </a:r>
            <a:r>
              <a:rPr lang="en-US" dirty="0">
                <a:effectLst/>
              </a:rPr>
              <a:t> for non-DAF donors (+13 percentage points) </a:t>
            </a:r>
            <a:br>
              <a:rPr lang="en-US" dirty="0">
                <a:effectLst/>
              </a:rPr>
            </a:br>
            <a:endParaRPr lang="en-US" dirty="0">
              <a:effectLst/>
            </a:endParaRPr>
          </a:p>
          <a:p>
            <a:r>
              <a:rPr lang="en-US" dirty="0">
                <a:effectLst/>
              </a:rPr>
              <a:t>•Great for donors of all sizes. </a:t>
            </a:r>
            <a:r>
              <a:rPr lang="en-US" b="1" dirty="0">
                <a:effectLst/>
              </a:rPr>
              <a:t>Approx. 69% of all DAF grants in 2024 were $1000 or less. </a:t>
            </a:r>
            <a:br>
              <a:rPr lang="en-US" dirty="0">
                <a:effectLst/>
              </a:rPr>
            </a:br>
            <a:endParaRPr lang="en-US" dirty="0">
              <a:effectLst/>
            </a:endParaRPr>
          </a:p>
          <a:p>
            <a:r>
              <a:rPr lang="en-US" dirty="0">
                <a:effectLst/>
              </a:rPr>
              <a:t>•In 2024, the </a:t>
            </a:r>
            <a:r>
              <a:rPr lang="en-US" b="1" dirty="0">
                <a:effectLst/>
              </a:rPr>
              <a:t>median DAF revenue growth</a:t>
            </a:r>
            <a:r>
              <a:rPr lang="en-US" dirty="0">
                <a:effectLst/>
              </a:rPr>
              <a:t> across nonprofits was </a:t>
            </a:r>
            <a:r>
              <a:rPr lang="en-US" b="1" dirty="0">
                <a:effectLst/>
              </a:rPr>
              <a:t>+30%</a:t>
            </a:r>
            <a:r>
              <a:rPr lang="en-US" dirty="0">
                <a:effectLst/>
              </a:rPr>
              <a:t>, while non-DAF giving declined by about </a:t>
            </a:r>
            <a:r>
              <a:rPr lang="en-US" b="1" dirty="0">
                <a:effectLst/>
              </a:rPr>
              <a:t>1%</a:t>
            </a:r>
            <a:endParaRPr lang="en-US" dirty="0">
              <a:effectLst/>
            </a:endParaRPr>
          </a:p>
          <a:p>
            <a:r>
              <a:rPr lang="en-US" dirty="0"/>
              <a:t> </a:t>
            </a:r>
          </a:p>
          <a:p>
            <a:r>
              <a:rPr lang="en-US" dirty="0">
                <a:effectLst/>
              </a:rPr>
              <a:t>•In 2024, </a:t>
            </a:r>
            <a:r>
              <a:rPr lang="en-US" b="1" dirty="0">
                <a:effectLst/>
              </a:rPr>
              <a:t>the median DAF revenue growth was +30%, </a:t>
            </a:r>
            <a:r>
              <a:rPr lang="en-US" dirty="0">
                <a:effectLst/>
              </a:rPr>
              <a:t>while non-DAF giving declined 1%</a:t>
            </a:r>
            <a:br>
              <a:rPr lang="en-US" dirty="0">
                <a:effectLst/>
              </a:rPr>
            </a:br>
            <a:endParaRPr lang="en-US" dirty="0">
              <a:effectLst/>
            </a:endParaRPr>
          </a:p>
          <a:p>
            <a:r>
              <a:rPr lang="en-US" dirty="0">
                <a:effectLst/>
              </a:rPr>
              <a:t>•Among donors converting to DAFs, </a:t>
            </a:r>
            <a:r>
              <a:rPr lang="en-US" b="1" dirty="0">
                <a:effectLst/>
              </a:rPr>
              <a:t>85% increased or maintained support levels</a:t>
            </a:r>
            <a:br>
              <a:rPr lang="en-US" dirty="0">
                <a:effectLst/>
              </a:rPr>
            </a:br>
            <a:endParaRPr lang="en-US" dirty="0">
              <a:effectLst/>
            </a:endParaRPr>
          </a:p>
          <a:p>
            <a:r>
              <a:rPr lang="en-US" dirty="0">
                <a:effectLst/>
              </a:rPr>
              <a:t>•DAF income as a portion of total revenue rose dramatically for </a:t>
            </a:r>
            <a:r>
              <a:rPr lang="en-US" b="1" dirty="0">
                <a:effectLst/>
              </a:rPr>
              <a:t>smaller nonprofits (&lt;$10M)</a:t>
            </a:r>
            <a:r>
              <a:rPr lang="en-US" dirty="0">
                <a:effectLst/>
              </a:rPr>
              <a:t>, jumping from </a:t>
            </a:r>
            <a:r>
              <a:rPr lang="en-US" b="1" dirty="0">
                <a:effectLst/>
              </a:rPr>
              <a:t>6% in 2020</a:t>
            </a:r>
            <a:r>
              <a:rPr lang="en-US" dirty="0">
                <a:effectLst/>
              </a:rPr>
              <a:t> to </a:t>
            </a:r>
            <a:r>
              <a:rPr lang="en-US" b="1" dirty="0">
                <a:effectLst/>
              </a:rPr>
              <a:t>15% in 2024</a:t>
            </a:r>
            <a:br>
              <a:rPr lang="en-US" dirty="0">
                <a:effectLst/>
              </a:rPr>
            </a:br>
            <a:endParaRPr lang="en-US" dirty="0">
              <a:effectLst/>
            </a:endParaRPr>
          </a:p>
          <a:p>
            <a:r>
              <a:rPr lang="en-US" dirty="0">
                <a:effectLst/>
              </a:rPr>
              <a:t>•Large nonprofits (&gt;$150M) also saw growth, with DAFs moving from </a:t>
            </a:r>
            <a:r>
              <a:rPr lang="en-US" b="1" dirty="0">
                <a:effectLst/>
              </a:rPr>
              <a:t>10% to 11%</a:t>
            </a:r>
            <a:r>
              <a:rPr lang="en-US" dirty="0">
                <a:effectLst/>
              </a:rPr>
              <a:t> of total revenue in the same period</a:t>
            </a:r>
          </a:p>
          <a:p>
            <a:r>
              <a:rPr lang="en-US" dirty="0">
                <a:effectLst/>
              </a:rPr>
              <a:t> </a:t>
            </a:r>
          </a:p>
          <a:p>
            <a:r>
              <a:rPr lang="en-US" dirty="0">
                <a:effectLst/>
              </a:rPr>
              <a:t>Source: DAF Fundraising Report 2025, Chariot.</a:t>
            </a:r>
          </a:p>
          <a:p>
            <a:endParaRPr lang="en-US" dirty="0"/>
          </a:p>
        </p:txBody>
      </p:sp>
      <p:sp>
        <p:nvSpPr>
          <p:cNvPr id="4" name="Slide Number Placeholder 3">
            <a:extLst>
              <a:ext uri="{FF2B5EF4-FFF2-40B4-BE49-F238E27FC236}">
                <a16:creationId xmlns:a16="http://schemas.microsoft.com/office/drawing/2014/main" id="{2A2BB715-8E5E-8A02-50F6-E38307173311}"/>
              </a:ext>
            </a:extLst>
          </p:cNvPr>
          <p:cNvSpPr>
            <a:spLocks noGrp="1"/>
          </p:cNvSpPr>
          <p:nvPr>
            <p:ph type="sldNum" sz="quarter" idx="5"/>
          </p:nvPr>
        </p:nvSpPr>
        <p:spPr/>
        <p:txBody>
          <a:bodyPr/>
          <a:lstStyle/>
          <a:p>
            <a:fld id="{398D3B23-C1CE-449D-AB73-A67AE51CA637}" type="slidenum">
              <a:rPr lang="en-US" smtClean="0"/>
              <a:t>15</a:t>
            </a:fld>
            <a:endParaRPr lang="en-US"/>
          </a:p>
        </p:txBody>
      </p:sp>
    </p:spTree>
    <p:extLst>
      <p:ext uri="{BB962C8B-B14F-4D97-AF65-F5344CB8AC3E}">
        <p14:creationId xmlns:p14="http://schemas.microsoft.com/office/powerpoint/2010/main" val="2982989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A9556-20FF-190A-B93D-D3530A702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8E6B0-2750-4BB2-D2EE-539325D9D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1CDD4-6EA6-C3E4-1644-99852BA81786}"/>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80B34730-2A0F-B5B7-44B5-CD47CFD520A4}"/>
              </a:ext>
            </a:extLst>
          </p:cNvPr>
          <p:cNvSpPr>
            <a:spLocks noGrp="1"/>
          </p:cNvSpPr>
          <p:nvPr>
            <p:ph type="sldNum" sz="quarter" idx="5"/>
          </p:nvPr>
        </p:nvSpPr>
        <p:spPr/>
        <p:txBody>
          <a:bodyPr/>
          <a:lstStyle/>
          <a:p>
            <a:fld id="{398D3B23-C1CE-449D-AB73-A67AE51CA637}" type="slidenum">
              <a:rPr lang="en-US" smtClean="0"/>
              <a:t>16</a:t>
            </a:fld>
            <a:endParaRPr lang="en-US"/>
          </a:p>
        </p:txBody>
      </p:sp>
    </p:spTree>
    <p:extLst>
      <p:ext uri="{BB962C8B-B14F-4D97-AF65-F5344CB8AC3E}">
        <p14:creationId xmlns:p14="http://schemas.microsoft.com/office/powerpoint/2010/main" val="1451908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F647-963D-DB41-6771-05980519E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A1787-8273-CCB3-B081-975BEFAA7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3B408-D11F-E4DC-CAA9-0D1CAE92D3E8}"/>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984DB086-D5BC-80B9-D3B8-9D10A086F020}"/>
              </a:ext>
            </a:extLst>
          </p:cNvPr>
          <p:cNvSpPr>
            <a:spLocks noGrp="1"/>
          </p:cNvSpPr>
          <p:nvPr>
            <p:ph type="sldNum" sz="quarter" idx="5"/>
          </p:nvPr>
        </p:nvSpPr>
        <p:spPr/>
        <p:txBody>
          <a:bodyPr/>
          <a:lstStyle/>
          <a:p>
            <a:fld id="{398D3B23-C1CE-449D-AB73-A67AE51CA637}" type="slidenum">
              <a:rPr lang="en-US" smtClean="0"/>
              <a:t>17</a:t>
            </a:fld>
            <a:endParaRPr lang="en-US"/>
          </a:p>
        </p:txBody>
      </p:sp>
    </p:spTree>
    <p:extLst>
      <p:ext uri="{BB962C8B-B14F-4D97-AF65-F5344CB8AC3E}">
        <p14:creationId xmlns:p14="http://schemas.microsoft.com/office/powerpoint/2010/main" val="2126679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6914F-9831-EF22-4C81-3675C34CE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008AE-CAA1-4DB7-4CBC-339066E46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8BB4A-9A55-7C64-D1DF-0564CBFDA10C}"/>
              </a:ext>
            </a:extLst>
          </p:cNvPr>
          <p:cNvSpPr>
            <a:spLocks noGrp="1"/>
          </p:cNvSpPr>
          <p:nvPr>
            <p:ph type="body" idx="1"/>
          </p:nvPr>
        </p:nvSpPr>
        <p:spPr/>
        <p:txBody>
          <a:bodyPr/>
          <a:lstStyle/>
          <a:p>
            <a:pPr>
              <a:buFont typeface="Arial" panose="020B0604020202020204" pitchFamily="34" charset="0"/>
              <a:buChar char="•"/>
            </a:pPr>
            <a:r>
              <a:rPr lang="en-US" dirty="0"/>
              <a:t>We’ve talked about the importance of following best practices when receiving and acknowledging DAF grants—and part of that is understanding the rules that govern how DAF funds can be used.</a:t>
            </a:r>
          </a:p>
          <a:p>
            <a:pPr>
              <a:buFont typeface="Arial" panose="020B0604020202020204" pitchFamily="34" charset="0"/>
              <a:buChar char="•"/>
            </a:pPr>
            <a:r>
              <a:rPr lang="en-US" dirty="0"/>
              <a:t>  That’s where DAF sponsor due diligence comes in.</a:t>
            </a:r>
          </a:p>
          <a:p>
            <a:pPr>
              <a:buFont typeface="Arial" panose="020B0604020202020204" pitchFamily="34" charset="0"/>
              <a:buChar char="•"/>
            </a:pPr>
            <a:r>
              <a:rPr lang="en-US" dirty="0"/>
              <a:t> Have you ever received a call from someone who wasn’t your donor, asking you to verify the purpose of a particular charitable fund?</a:t>
            </a:r>
          </a:p>
          <a:p>
            <a:pPr>
              <a:buFont typeface="Arial" panose="020B0604020202020204" pitchFamily="34" charset="0"/>
              <a:buChar char="•"/>
            </a:pPr>
            <a:r>
              <a:rPr lang="en-US" dirty="0"/>
              <a:t> That was likely a DAF sponsor employee making sure the grant complies with IRS regulations.</a:t>
            </a:r>
          </a:p>
          <a:p>
            <a:pPr>
              <a:buFont typeface="Arial" panose="020B0604020202020204" pitchFamily="34" charset="0"/>
              <a:buChar char="•"/>
            </a:pPr>
            <a:r>
              <a:rPr lang="en-US" dirty="0"/>
              <a:t> DAF sponsors are legally required to ensure that grants are used only for fully tax-deductible charitable purposes.</a:t>
            </a:r>
          </a:p>
          <a:p>
            <a:pPr>
              <a:buFont typeface="Arial" panose="020B0604020202020204" pitchFamily="34" charset="0"/>
              <a:buChar char="•"/>
            </a:pPr>
            <a:r>
              <a:rPr lang="en-US" dirty="0"/>
              <a:t> This is especially important when it comes to events or donor benefits.</a:t>
            </a:r>
          </a:p>
          <a:p>
            <a:pPr>
              <a:buFont typeface="Arial" panose="020B0604020202020204" pitchFamily="34" charset="0"/>
              <a:buChar char="•"/>
            </a:pPr>
            <a:r>
              <a:rPr lang="en-US" dirty="0"/>
              <a:t> For example, DAFs cannot be used to pay for anything that provides a personal benefit to the donor—like gala tickets, membership perks, or auction items.</a:t>
            </a:r>
          </a:p>
          <a:p>
            <a:pPr>
              <a:buFont typeface="Arial" panose="020B0604020202020204" pitchFamily="34" charset="0"/>
              <a:buChar char="•"/>
            </a:pPr>
            <a:r>
              <a:rPr lang="en-US" dirty="0"/>
              <a:t> To avoid any confusion or frustration, it’s a good idea to proactively communicate these limitations with your donors.</a:t>
            </a:r>
          </a:p>
          <a:p>
            <a:pPr>
              <a:buFont typeface="Arial" panose="020B0604020202020204" pitchFamily="34" charset="0"/>
              <a:buChar char="•"/>
            </a:pPr>
            <a:r>
              <a:rPr lang="en-US" dirty="0"/>
              <a:t> That said, many event-related contributions—like paddle raises, sponsorships with no benefits, or donations tied to specific causes—are perfectly allowable uses of a DAF.</a:t>
            </a:r>
          </a:p>
          <a:p>
            <a:pPr>
              <a:buFont typeface="Arial" panose="020B0604020202020204" pitchFamily="34" charset="0"/>
              <a:buChar char="•"/>
            </a:pPr>
            <a:r>
              <a:rPr lang="en-US" dirty="0"/>
              <a:t> Clarity on these points helps you avoid issues, manage donor expectations, and strengthen those important relationships.</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FC49C8E-1748-692B-A6CE-DF88074038AD}"/>
              </a:ext>
            </a:extLst>
          </p:cNvPr>
          <p:cNvSpPr>
            <a:spLocks noGrp="1"/>
          </p:cNvSpPr>
          <p:nvPr>
            <p:ph type="sldNum" sz="quarter" idx="5"/>
          </p:nvPr>
        </p:nvSpPr>
        <p:spPr/>
        <p:txBody>
          <a:bodyPr/>
          <a:lstStyle/>
          <a:p>
            <a:fld id="{398D3B23-C1CE-449D-AB73-A67AE51CA637}" type="slidenum">
              <a:rPr lang="en-US" smtClean="0"/>
              <a:t>18</a:t>
            </a:fld>
            <a:endParaRPr lang="en-US"/>
          </a:p>
        </p:txBody>
      </p:sp>
    </p:spTree>
    <p:extLst>
      <p:ext uri="{BB962C8B-B14F-4D97-AF65-F5344CB8AC3E}">
        <p14:creationId xmlns:p14="http://schemas.microsoft.com/office/powerpoint/2010/main" val="3448553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98D3B23-C1CE-449D-AB73-A67AE51CA637}" type="slidenum">
              <a:rPr lang="en-US" smtClean="0"/>
              <a:t>19</a:t>
            </a:fld>
            <a:endParaRPr lang="en-US"/>
          </a:p>
        </p:txBody>
      </p:sp>
    </p:spTree>
    <p:extLst>
      <p:ext uri="{BB962C8B-B14F-4D97-AF65-F5344CB8AC3E}">
        <p14:creationId xmlns:p14="http://schemas.microsoft.com/office/powerpoint/2010/main" val="257955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US" dirty="0"/>
              <a:t>Over the past decade, donor-advised funds have emerged as a major philanthropic force.</a:t>
            </a:r>
          </a:p>
          <a:p>
            <a:pPr marL="628650" lvl="1" indent="-171450">
              <a:buFont typeface="Arial" panose="020B0604020202020204" pitchFamily="34" charset="0"/>
              <a:buChar char="•"/>
            </a:pPr>
            <a:r>
              <a:rPr lang="en-US" dirty="0"/>
              <a:t>More than $300 billion has been granted to nonprofits around the world through DAFs.</a:t>
            </a:r>
          </a:p>
          <a:p>
            <a:pPr marL="628650" lvl="1" indent="-171450">
              <a:buFont typeface="Arial" panose="020B0604020202020204" pitchFamily="34" charset="0"/>
              <a:buChar char="•"/>
            </a:pPr>
            <a:r>
              <a:rPr lang="en-US" dirty="0"/>
              <a:t>Since 2014, the number of DAF accounts has increased by 637%, reaching 1.8 million.</a:t>
            </a:r>
          </a:p>
          <a:p>
            <a:pPr marL="628650" lvl="1" indent="-171450">
              <a:buFont typeface="Arial" panose="020B0604020202020204" pitchFamily="34" charset="0"/>
              <a:buChar char="•"/>
            </a:pPr>
            <a:r>
              <a:rPr lang="en-US" dirty="0"/>
              <a:t>And DAF giving now represents a 70% larger share of all charitable giving in the U.S. than it did ten years ago.</a:t>
            </a:r>
          </a:p>
          <a:p>
            <a:pPr marL="171450" indent="-171450">
              <a:buFont typeface="Arial" panose="020B0604020202020204" pitchFamily="34" charset="0"/>
              <a:buChar char="•"/>
            </a:pPr>
            <a:r>
              <a:rPr lang="en-US" dirty="0"/>
              <a:t>This growth reflects not only the popularity of DAFs—but also their power to drive sustained, strategic philanthropy.</a:t>
            </a:r>
          </a:p>
          <a:p>
            <a:pPr marL="0" marR="0" indent="0">
              <a:lnSpc>
                <a:spcPct val="115000"/>
              </a:lnSpc>
              <a:spcBef>
                <a:spcPts val="0"/>
              </a:spcBef>
              <a:spcAft>
                <a:spcPts val="800"/>
              </a:spcAft>
              <a:buFont typeface="Arial" panose="020B0604020202020204" pitchFamily="34" charset="0"/>
              <a:buNone/>
            </a:pPr>
            <a:endParaRPr dirty="0"/>
          </a:p>
        </p:txBody>
      </p:sp>
      <p:sp>
        <p:nvSpPr>
          <p:cNvPr id="616" name="Google Shape;61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ptos" panose="020B0004020202020204" pitchFamily="34"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lang="en-US" sz="1200" b="0" i="0" u="none" strike="noStrike" kern="0" cap="none" spc="0" normalizeH="0" baseline="0" noProof="0">
              <a:ln>
                <a:noFill/>
              </a:ln>
              <a:solidFill>
                <a:srgbClr val="000000"/>
              </a:solidFill>
              <a:effectLst/>
              <a:uLnTx/>
              <a:uFillTx/>
              <a:latin typeface="Aptos" panose="020B0004020202020204" pitchFamily="34" charset="0"/>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A1A9C-D703-3F37-D5CC-B40F4140E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C8E8B-939C-EC46-2EFB-9E52A66F15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9117F-B93D-B9A7-EE52-694C7D515B31}"/>
              </a:ext>
            </a:extLst>
          </p:cNvPr>
          <p:cNvSpPr>
            <a:spLocks noGrp="1"/>
          </p:cNvSpPr>
          <p:nvPr>
            <p:ph type="body" idx="1"/>
          </p:nvPr>
        </p:nvSpPr>
        <p:spPr/>
        <p:txBody>
          <a:bodyPr/>
          <a:lstStyle/>
          <a:p>
            <a:pPr marL="171450" indent="-171450">
              <a:buFont typeface="Arial" panose="020B0604020202020204" pitchFamily="34" charset="0"/>
              <a:buChar char="•"/>
            </a:pPr>
            <a:r>
              <a:rPr lang="en-US" dirty="0"/>
              <a:t>The Tax Cuts and Jobs Act of 2017 significantly increased the standard deduction, which has cut the number of taxpayers who itemize their deductions in half.</a:t>
            </a:r>
          </a:p>
          <a:p>
            <a:pPr marL="171450" indent="-171450">
              <a:buFont typeface="Arial" panose="020B0604020202020204" pitchFamily="34" charset="0"/>
              <a:buChar char="•"/>
            </a:pPr>
            <a:r>
              <a:rPr lang="en-US" dirty="0"/>
              <a:t>For 2024, the standard deduction is $14,600 for single filers and $29,200 for married couples filing jointly.</a:t>
            </a:r>
          </a:p>
          <a:p>
            <a:pPr marL="171450" indent="-171450">
              <a:buFont typeface="Arial" panose="020B0604020202020204" pitchFamily="34" charset="0"/>
              <a:buChar char="•"/>
            </a:pPr>
            <a:r>
              <a:rPr lang="en-US" dirty="0"/>
              <a:t>As a result, many individuals and families now simply take the standard deduction instead of itemizing charitable contributions.</a:t>
            </a:r>
          </a:p>
          <a:p>
            <a:pPr marL="171450" indent="-171450">
              <a:buFont typeface="Arial" panose="020B0604020202020204" pitchFamily="34" charset="0"/>
              <a:buChar char="•"/>
            </a:pPr>
            <a:r>
              <a:rPr lang="en-US" dirty="0"/>
              <a:t>One effective strategy to maximize tax benefits is </a:t>
            </a:r>
            <a:r>
              <a:rPr lang="en-US" b="1" dirty="0"/>
              <a:t>“bunching”</a:t>
            </a:r>
            <a:r>
              <a:rPr lang="en-US" dirty="0"/>
              <a:t> several years’ worth of charitable gifts into a donor-advised fund in a single year.</a:t>
            </a:r>
          </a:p>
          <a:p>
            <a:pPr marL="171450" indent="-171450">
              <a:buFont typeface="Arial" panose="020B0604020202020204" pitchFamily="34" charset="0"/>
              <a:buChar char="•"/>
            </a:pPr>
            <a:r>
              <a:rPr lang="en-US" dirty="0"/>
              <a:t>By doing this, donors push their total deductible contributions above the standard deduction threshold, allowing them to itemize and claim a tax deduction for the full amount donated that year.</a:t>
            </a:r>
          </a:p>
          <a:p>
            <a:pPr marL="171450" indent="-171450">
              <a:buFont typeface="Arial" panose="020B0604020202020204" pitchFamily="34" charset="0"/>
              <a:buChar char="•"/>
            </a:pPr>
            <a:r>
              <a:rPr lang="en-US" dirty="0"/>
              <a:t>In the alternating years, they can take the standard deduction and still support their favorite charities by recommending grants from their DAF—smoothing out the impact on both the donor and the charity.</a:t>
            </a:r>
          </a:p>
          <a:p>
            <a:pPr marL="171450" indent="-171450">
              <a:buFont typeface="Arial" panose="020B0604020202020204" pitchFamily="34" charset="0"/>
              <a:buChar char="•"/>
            </a:pPr>
            <a:r>
              <a:rPr lang="en-US" b="1" dirty="0"/>
              <a:t>For example:</a:t>
            </a:r>
          </a:p>
          <a:p>
            <a:pPr marL="628650" lvl="1" indent="-171450">
              <a:buFont typeface="Arial" panose="020B0604020202020204" pitchFamily="34" charset="0"/>
              <a:buChar char="•"/>
            </a:pPr>
            <a:r>
              <a:rPr lang="en-US" dirty="0"/>
              <a:t>A married couple has $10,000 in deductions from SALT, mortgage interest, and medical expenses, and typically gives $10,000 annually to charity.</a:t>
            </a:r>
          </a:p>
          <a:p>
            <a:pPr marL="628650" lvl="1" indent="-171450">
              <a:buFont typeface="Arial" panose="020B0604020202020204" pitchFamily="34" charset="0"/>
              <a:buChar char="•"/>
            </a:pPr>
            <a:r>
              <a:rPr lang="en-US" dirty="0"/>
              <a:t>By bunching three years’ worth of charitable giving into a DAF—$30,000 in total—they exceed the $29,200 standard deduction threshold for married filers, enabling them to itemize and realize tax savings in that year.</a:t>
            </a:r>
          </a:p>
          <a:p>
            <a:pPr>
              <a:buFont typeface="Arial" panose="020B0604020202020204" pitchFamily="34" charset="0"/>
              <a:buChar char="•"/>
            </a:pPr>
            <a:r>
              <a:rPr lang="en-US" dirty="0"/>
              <a:t>This strategy creates a tax-smart giving plan while ensuring consistent support for charities over time.</a:t>
            </a:r>
            <a:br>
              <a:rPr lang="en-US" dirty="0"/>
            </a:br>
            <a:br>
              <a:rPr lang="en-US" dirty="0"/>
            </a:br>
            <a:r>
              <a:rPr lang="en-US" dirty="0"/>
              <a:t>Another way donor-advised funds support thoughtful, sustained giving is by allowing donors to frontload their philanthropy.</a:t>
            </a:r>
          </a:p>
          <a:p>
            <a:pPr>
              <a:buFont typeface="Arial" panose="020B0604020202020204" pitchFamily="34" charset="0"/>
              <a:buChar char="•"/>
            </a:pPr>
            <a:r>
              <a:rPr lang="en-US" dirty="0"/>
              <a:t>Many donors choose to make a large contribution to their DAF in a year when they have a higher-than-usual income—whether from a business sale, a bonus, or another financial event.</a:t>
            </a:r>
          </a:p>
          <a:p>
            <a:pPr>
              <a:buFont typeface="Arial" panose="020B0604020202020204" pitchFamily="34" charset="0"/>
              <a:buChar char="•"/>
            </a:pPr>
            <a:r>
              <a:rPr lang="en-US" dirty="0"/>
              <a:t>That single contribution can then be used to fund years’ worth of grantmaking.</a:t>
            </a:r>
          </a:p>
          <a:p>
            <a:pPr>
              <a:buFont typeface="Arial" panose="020B0604020202020204" pitchFamily="34" charset="0"/>
              <a:buChar char="•"/>
            </a:pPr>
            <a:r>
              <a:rPr lang="en-US" dirty="0"/>
              <a:t>This strategy offers multiple benefits: donors receive a full charitable deduction in the year they make the contribution, but they’re not rushed to decide where every dollar should go.</a:t>
            </a:r>
          </a:p>
          <a:p>
            <a:pPr>
              <a:buFont typeface="Arial" panose="020B0604020202020204" pitchFamily="34" charset="0"/>
              <a:buChar char="•"/>
            </a:pPr>
            <a:r>
              <a:rPr lang="en-US" dirty="0"/>
              <a:t>Instead, they can take their time, support charities consistently over several years, and adapt their giving to respond to emerging needs or priorities.</a:t>
            </a:r>
          </a:p>
          <a:p>
            <a:pPr>
              <a:buFont typeface="Arial" panose="020B0604020202020204" pitchFamily="34" charset="0"/>
              <a:buChar char="•"/>
            </a:pPr>
            <a:r>
              <a:rPr lang="en-US" dirty="0"/>
              <a:t>For fundraisers, it’s helpful to understand this dynamic—because a donor’s visible giving may not match the moment they received their tax deduction.</a:t>
            </a:r>
          </a:p>
          <a:p>
            <a:pPr>
              <a:buFont typeface="Arial" panose="020B0604020202020204" pitchFamily="34" charset="0"/>
              <a:buChar char="•"/>
            </a:pPr>
            <a:r>
              <a:rPr lang="en-US" dirty="0"/>
              <a:t>By recognizing this long-term approach, you can better engage DAF donors year after year and position your organization for sustained support.</a:t>
            </a:r>
          </a:p>
          <a:p>
            <a:pPr marL="628650" lvl="1" indent="-17145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5B78E67A-9999-3A63-F275-8CFDC54AB0B9}"/>
              </a:ext>
            </a:extLst>
          </p:cNvPr>
          <p:cNvSpPr>
            <a:spLocks noGrp="1"/>
          </p:cNvSpPr>
          <p:nvPr>
            <p:ph type="sldNum" sz="quarter" idx="5"/>
          </p:nvPr>
        </p:nvSpPr>
        <p:spPr/>
        <p:txBody>
          <a:bodyPr/>
          <a:lstStyle/>
          <a:p>
            <a:fld id="{398D3B23-C1CE-449D-AB73-A67AE51CA637}" type="slidenum">
              <a:rPr lang="en-US" smtClean="0"/>
              <a:t>20</a:t>
            </a:fld>
            <a:endParaRPr lang="en-US"/>
          </a:p>
        </p:txBody>
      </p:sp>
    </p:spTree>
    <p:extLst>
      <p:ext uri="{BB962C8B-B14F-4D97-AF65-F5344CB8AC3E}">
        <p14:creationId xmlns:p14="http://schemas.microsoft.com/office/powerpoint/2010/main" val="1343141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encourage DAF donors to give to your organization, it’s essential to make the process as easy and straightforward as possible—and to clearly signal that you understand how DAFs work.</a:t>
            </a:r>
          </a:p>
          <a:p>
            <a:pPr marL="171450" indent="-171450">
              <a:buFont typeface="Arial" panose="020B0604020202020204" pitchFamily="34" charset="0"/>
              <a:buChar char="•"/>
            </a:pPr>
            <a:r>
              <a:rPr lang="en-US" dirty="0"/>
              <a:t>Start by prominently displaying your organization’s </a:t>
            </a:r>
            <a:r>
              <a:rPr lang="en-US" b="1" dirty="0"/>
              <a:t>Tax ID number</a:t>
            </a:r>
            <a:r>
              <a:rPr lang="en-US" dirty="0"/>
              <a:t> on your website.</a:t>
            </a:r>
          </a:p>
          <a:p>
            <a:pPr marL="171450" indent="-171450">
              <a:buFont typeface="Arial" panose="020B0604020202020204" pitchFamily="34" charset="0"/>
              <a:buChar char="•"/>
            </a:pPr>
            <a:r>
              <a:rPr lang="en-US" dirty="0"/>
              <a:t>If your charity appears on GuideStar or Candid under a different name—such as “XYZ DBA (doing business as) ABC”—be sure to include that information as well. This helps donors and DAF sponsors accurately identify your organization when making grants.</a:t>
            </a:r>
          </a:p>
          <a:p>
            <a:pPr marL="171450" indent="-171450">
              <a:buFont typeface="Arial" panose="020B0604020202020204" pitchFamily="34" charset="0"/>
              <a:buChar char="•"/>
            </a:pPr>
            <a:r>
              <a:rPr lang="en-US" dirty="0"/>
              <a:t>Keep in mind that DAFs can have a wide variety of names, often reflecting the donor’s own name or family foundation—for example, a grant might come from something like “The [Donor Name] Foundation.”</a:t>
            </a:r>
          </a:p>
          <a:p>
            <a:pPr marL="171450" indent="-171450">
              <a:buFont typeface="Arial" panose="020B0604020202020204" pitchFamily="34" charset="0"/>
              <a:buChar char="•"/>
            </a:pPr>
            <a:r>
              <a:rPr lang="en-US" dirty="0"/>
              <a:t>Being transparent and clear about your organization’s legal and tax details will reduce confusion and make it easier for donors to recommend grants to you.</a:t>
            </a: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98D3B23-C1CE-449D-AB73-A67AE51CA637}" type="slidenum">
              <a:rPr lang="en-US" smtClean="0"/>
              <a:t>21</a:t>
            </a:fld>
            <a:endParaRPr lang="en-US"/>
          </a:p>
        </p:txBody>
      </p:sp>
    </p:spTree>
    <p:extLst>
      <p:ext uri="{BB962C8B-B14F-4D97-AF65-F5344CB8AC3E}">
        <p14:creationId xmlns:p14="http://schemas.microsoft.com/office/powerpoint/2010/main" val="1487794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DAFs can play a powerful role in legacy planning.</a:t>
            </a:r>
          </a:p>
          <a:p>
            <a:pPr marL="171450" indent="-171450">
              <a:buFont typeface="Arial" panose="020B0604020202020204" pitchFamily="34" charset="0"/>
              <a:buChar char="•"/>
            </a:pPr>
            <a:r>
              <a:rPr lang="en-US" dirty="0"/>
              <a:t>Donors have the option to name a donor-advised fund as a beneficiary of their will, trust, retirement account, or life insurance policy.</a:t>
            </a:r>
          </a:p>
          <a:p>
            <a:pPr marL="171450" indent="-171450">
              <a:buFont typeface="Arial" panose="020B0604020202020204" pitchFamily="34" charset="0"/>
              <a:buChar char="•"/>
            </a:pPr>
            <a:r>
              <a:rPr lang="en-US" dirty="0"/>
              <a:t>They can also use their DAF to direct one-time or recurring grants to be made after their passing, and appoint successor advisors—often their children or other family members—to carry on the family’s tradition of giving.</a:t>
            </a:r>
          </a:p>
          <a:p>
            <a:pPr marL="171450" indent="-171450">
              <a:buFont typeface="Arial" panose="020B0604020202020204" pitchFamily="34" charset="0"/>
              <a:buChar char="•"/>
            </a:pPr>
            <a:r>
              <a:rPr lang="en-US" dirty="0"/>
              <a:t>We’re also seeing a growing trend of donors converting private foundations to DAFs.</a:t>
            </a:r>
          </a:p>
          <a:p>
            <a:pPr marL="171450" indent="-171450">
              <a:buFont typeface="Arial" panose="020B0604020202020204" pitchFamily="34" charset="0"/>
              <a:buChar char="•"/>
            </a:pPr>
            <a:r>
              <a:rPr lang="en-US" dirty="0"/>
              <a:t>Many charitable families initially set up private foundations to manage their philanthropy, but these can create significant administrative burdens for heirs who may not want that responsibility.</a:t>
            </a:r>
          </a:p>
          <a:p>
            <a:pPr marL="171450" indent="-171450">
              <a:buFont typeface="Arial" panose="020B0604020202020204" pitchFamily="34" charset="0"/>
              <a:buChar char="•"/>
            </a:pPr>
            <a:r>
              <a:rPr lang="en-US" dirty="0"/>
              <a:t>As Baby Boomers age, some are choosing to convert their foundations to DAFs and appoint their children as secondary advisors or successors to the DAF account, rather than as trustees of a foundation.</a:t>
            </a:r>
          </a:p>
          <a:p>
            <a:pPr marL="171450" indent="-171450">
              <a:buFont typeface="Arial" panose="020B0604020202020204" pitchFamily="34" charset="0"/>
              <a:buChar char="•"/>
            </a:pPr>
            <a:r>
              <a:rPr lang="en-US" dirty="0"/>
              <a:t>This approach reduces the time and cost involved in operating a foundation, while still enabling families to collaborate on their philanthropic goals across generations.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8D3B23-C1CE-449D-AB73-A67AE51CA637}" type="slidenum">
              <a:rPr lang="en-US" smtClean="0"/>
              <a:t>22</a:t>
            </a:fld>
            <a:endParaRPr lang="en-US"/>
          </a:p>
        </p:txBody>
      </p:sp>
    </p:spTree>
    <p:extLst>
      <p:ext uri="{BB962C8B-B14F-4D97-AF65-F5344CB8AC3E}">
        <p14:creationId xmlns:p14="http://schemas.microsoft.com/office/powerpoint/2010/main" val="724935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can charities do to effectively segment DAF donors for planned giving appeals?</a:t>
            </a:r>
          </a:p>
          <a:p>
            <a:pPr marL="171450" indent="-171450">
              <a:buFont typeface="Arial" panose="020B0604020202020204" pitchFamily="34" charset="0"/>
              <a:buChar char="•"/>
            </a:pPr>
            <a:r>
              <a:rPr lang="en-US" dirty="0"/>
              <a:t>When donors set up their DAFs, they often think about succession and legacy planning—making them strong prospects for planned giving conversations.</a:t>
            </a:r>
          </a:p>
          <a:p>
            <a:pPr marL="171450" indent="-171450">
              <a:buFont typeface="Arial" panose="020B0604020202020204" pitchFamily="34" charset="0"/>
              <a:buChar char="•"/>
            </a:pPr>
            <a:r>
              <a:rPr lang="en-US" dirty="0"/>
              <a:t>One effective approach is to identify donors who are currently giving through DAFs and send them a personalized letter inviting them to consider naming your charity as a beneficiary in their DAF’s succession plan.</a:t>
            </a:r>
          </a:p>
          <a:p>
            <a:pPr marL="171450" indent="-171450">
              <a:buFont typeface="Arial" panose="020B0604020202020204" pitchFamily="34" charset="0"/>
              <a:buChar char="•"/>
            </a:pPr>
            <a:r>
              <a:rPr lang="en-US" dirty="0"/>
              <a:t>You can also invite these donors to join your Legacy Society or other planned giving recognition programs, helping to deepen their engagement and commitment over time.</a:t>
            </a:r>
          </a:p>
          <a:p>
            <a:pPr marL="171450" indent="-171450">
              <a:buFont typeface="Arial" panose="020B0604020202020204" pitchFamily="34" charset="0"/>
              <a:buChar char="•"/>
            </a:pPr>
            <a:r>
              <a:rPr lang="en-US" dirty="0"/>
              <a:t>By proactively reaching out to DAF donors with this tailored messaging, you position your organization to build lasting philanthropic relationships.</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98D3B23-C1CE-449D-AB73-A67AE51CA637}" type="slidenum">
              <a:rPr lang="en-US" smtClean="0"/>
              <a:t>23</a:t>
            </a:fld>
            <a:endParaRPr lang="en-US"/>
          </a:p>
        </p:txBody>
      </p:sp>
    </p:spTree>
    <p:extLst>
      <p:ext uri="{BB962C8B-B14F-4D97-AF65-F5344CB8AC3E}">
        <p14:creationId xmlns:p14="http://schemas.microsoft.com/office/powerpoint/2010/main" val="51200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This is what I do every day—help organizations and donors navigate these opportunities.</a:t>
            </a:r>
          </a:p>
          <a:p>
            <a:pPr marL="171450" indent="-171450">
              <a:buFont typeface="Arial" panose="020B0604020202020204" pitchFamily="34" charset="0"/>
              <a:buChar char="•"/>
            </a:pPr>
            <a:r>
              <a:rPr lang="en-US" dirty="0"/>
              <a:t>Every nonprofit has different capabilities, and gift acceptance policies can vary widely.</a:t>
            </a:r>
          </a:p>
          <a:p>
            <a:pPr marL="171450" indent="-171450">
              <a:buFont typeface="Arial" panose="020B0604020202020204" pitchFamily="34" charset="0"/>
              <a:buChar char="•"/>
            </a:pPr>
            <a:r>
              <a:rPr lang="en-US" dirty="0"/>
              <a:t>For example, imagine an entrepreneur going through a major business transaction. They may find it hard to make time to give to multiple charities or to think strategically about their philanthropy in the moment.</a:t>
            </a:r>
          </a:p>
          <a:p>
            <a:pPr marL="171450" indent="-171450">
              <a:buFont typeface="Arial" panose="020B0604020202020204" pitchFamily="34" charset="0"/>
              <a:buChar char="•"/>
            </a:pPr>
            <a:r>
              <a:rPr lang="en-US" dirty="0"/>
              <a:t>Using a DAF allows them to make a gift quickly, then develop a giving strategy later.</a:t>
            </a:r>
          </a:p>
          <a:p>
            <a:pPr marL="171450" indent="-171450">
              <a:buFont typeface="Arial" panose="020B0604020202020204" pitchFamily="34" charset="0"/>
              <a:buChar char="•"/>
            </a:pPr>
            <a:r>
              <a:rPr lang="en-US" dirty="0"/>
              <a:t>It also opens up a donor’s balance sheet—enabling them to give from assets rather than, or in addition to, their income.</a:t>
            </a:r>
          </a:p>
          <a:p>
            <a:pPr marL="171450" indent="-171450">
              <a:buFont typeface="Arial" panose="020B0604020202020204" pitchFamily="34" charset="0"/>
              <a:buChar char="•"/>
            </a:pPr>
            <a:r>
              <a:rPr lang="en-US" dirty="0"/>
              <a:t>This flexibility makes philanthropy more accessible and strategic for many donors.</a:t>
            </a:r>
          </a:p>
          <a:p>
            <a:pPr marL="171450" indent="-171450">
              <a:buFont typeface="Arial" panose="020B0604020202020204" pitchFamily="34" charset="0"/>
              <a:buChar char="•"/>
            </a:pPr>
            <a:r>
              <a:rPr lang="en-US" dirty="0"/>
              <a:t>When it comes to wealth events, donors can earn their tax deduction during the planning phase—allowing them to think long-term and strategically about grantmaking.</a:t>
            </a:r>
          </a:p>
          <a:p>
            <a:endParaRPr lang="en-US" dirty="0"/>
          </a:p>
        </p:txBody>
      </p:sp>
      <p:sp>
        <p:nvSpPr>
          <p:cNvPr id="4" name="Slide Number Placeholder 3"/>
          <p:cNvSpPr>
            <a:spLocks noGrp="1"/>
          </p:cNvSpPr>
          <p:nvPr>
            <p:ph type="sldNum" sz="quarter" idx="5"/>
          </p:nvPr>
        </p:nvSpPr>
        <p:spPr/>
        <p:txBody>
          <a:bodyPr/>
          <a:lstStyle/>
          <a:p>
            <a:fld id="{398D3B23-C1CE-449D-AB73-A67AE51CA637}" type="slidenum">
              <a:rPr lang="en-US" smtClean="0"/>
              <a:t>24</a:t>
            </a:fld>
            <a:endParaRPr lang="en-US"/>
          </a:p>
        </p:txBody>
      </p:sp>
    </p:spTree>
    <p:extLst>
      <p:ext uri="{BB962C8B-B14F-4D97-AF65-F5344CB8AC3E}">
        <p14:creationId xmlns:p14="http://schemas.microsoft.com/office/powerpoint/2010/main" val="627114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Donor-advised funds act as a third party and often provide specialized expertise to help manage complex gifts. Well-known sponsors like NPT, Fidelity Charitable, SVCF, and advisors such as Bryan Clontz at Charitable Solutions LLC offer valuable support.</a:t>
            </a:r>
          </a:p>
          <a:p>
            <a:pPr marL="171450" indent="-171450">
              <a:buFont typeface="Arial" panose="020B0604020202020204" pitchFamily="34" charset="0"/>
              <a:buChar char="•"/>
            </a:pPr>
            <a:r>
              <a:rPr lang="en-US" dirty="0"/>
              <a:t>Even larger charities may struggle to accept complex assets directly due to the risks and operational demands involved.</a:t>
            </a:r>
          </a:p>
          <a:p>
            <a:pPr marL="171450" indent="-171450">
              <a:buFont typeface="Arial" panose="020B0604020202020204" pitchFamily="34" charset="0"/>
              <a:buChar char="•"/>
            </a:pPr>
            <a:r>
              <a:rPr lang="en-US" dirty="0"/>
              <a:t>Handling these gifts often requires coordination with legal counsel, finance, risk management, and real estate teams—busy offices that may not prioritize these transactions.</a:t>
            </a:r>
          </a:p>
          <a:p>
            <a:pPr marL="171450" indent="-171450">
              <a:buFont typeface="Arial" panose="020B0604020202020204" pitchFamily="34" charset="0"/>
              <a:buChar char="•"/>
            </a:pPr>
            <a:r>
              <a:rPr lang="en-US" dirty="0"/>
              <a:t>This can lead to a less-than-ideal donor experience.</a:t>
            </a:r>
          </a:p>
          <a:p>
            <a:pPr marL="171450" indent="-171450">
              <a:buFont typeface="Arial" panose="020B0604020202020204" pitchFamily="34" charset="0"/>
              <a:buChar char="•"/>
            </a:pPr>
            <a:r>
              <a:rPr lang="en-US" dirty="0"/>
              <a:t>Rather than saying “no,” try saying “maybe.”</a:t>
            </a:r>
          </a:p>
          <a:p>
            <a:pPr marL="171450" indent="-171450">
              <a:buFont typeface="Arial" panose="020B0604020202020204" pitchFamily="34" charset="0"/>
              <a:buChar char="•"/>
            </a:pPr>
            <a:r>
              <a:rPr lang="en-US" dirty="0"/>
              <a:t>Learn as much as you can about the asset and consider partnering with a DAF to facilitate the gift.</a:t>
            </a:r>
          </a:p>
          <a:p>
            <a:pPr marL="171450" indent="-171450">
              <a:buFont typeface="Arial" panose="020B0604020202020204" pitchFamily="34" charset="0"/>
              <a:buChar char="•"/>
            </a:pPr>
            <a:r>
              <a:rPr lang="en-US" dirty="0"/>
              <a:t>Another option is a </a:t>
            </a:r>
            <a:r>
              <a:rPr lang="en-US" b="1" dirty="0"/>
              <a:t>designated fund</a:t>
            </a:r>
            <a:r>
              <a:rPr lang="en-US" dirty="0"/>
              <a:t>, where your charity is the sole beneficiary of the account.</a:t>
            </a:r>
          </a:p>
          <a:p>
            <a:pPr marL="171450" indent="-171450">
              <a:buFont typeface="Arial" panose="020B0604020202020204" pitchFamily="34" charset="0"/>
              <a:buChar char="•"/>
            </a:pPr>
            <a:r>
              <a:rPr lang="en-US" dirty="0"/>
              <a:t>Unlike a DAF, the donor doesn’t retain advisory privileges.</a:t>
            </a:r>
          </a:p>
          <a:p>
            <a:pPr marL="171450" indent="-171450">
              <a:buFont typeface="Arial" panose="020B0604020202020204" pitchFamily="34" charset="0"/>
              <a:buChar char="•"/>
            </a:pPr>
            <a:r>
              <a:rPr lang="en-US" dirty="0"/>
              <a:t>This structure acts as a pass-through vehicle to accept complex assets, liquidate them (usually charging a small processing fee of 1–3%), and then transfer the proceeds to your organization.</a:t>
            </a:r>
          </a:p>
          <a:p>
            <a:pPr marL="171450" indent="-171450">
              <a:buFont typeface="Arial" panose="020B0604020202020204" pitchFamily="34" charset="0"/>
              <a:buChar char="•"/>
            </a:pPr>
            <a:r>
              <a:rPr lang="en-US" dirty="0"/>
              <a:t>Designated funds can be a smart way to simplify complex gifts and ensure your charity receives valuable support.</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98D3B23-C1CE-449D-AB73-A67AE51CA637}" type="slidenum">
              <a:rPr lang="en-US" smtClean="0"/>
              <a:t>25</a:t>
            </a:fld>
            <a:endParaRPr lang="en-US"/>
          </a:p>
        </p:txBody>
      </p:sp>
    </p:spTree>
    <p:extLst>
      <p:ext uri="{BB962C8B-B14F-4D97-AF65-F5344CB8AC3E}">
        <p14:creationId xmlns:p14="http://schemas.microsoft.com/office/powerpoint/2010/main" val="1949201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E0DC4B-D02C-4150-B1EC-F7F6CAFD4AEF}" type="slidenum">
              <a:rPr lang="en-US" smtClean="0"/>
              <a:t>26</a:t>
            </a:fld>
            <a:endParaRPr lang="en-US"/>
          </a:p>
        </p:txBody>
      </p:sp>
    </p:spTree>
    <p:extLst>
      <p:ext uri="{BB962C8B-B14F-4D97-AF65-F5344CB8AC3E}">
        <p14:creationId xmlns:p14="http://schemas.microsoft.com/office/powerpoint/2010/main" val="3422683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C2C40-13F6-3C09-812D-8A21ADA28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60E9B-9F31-380B-D952-68C2E615E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DF564-0036-2D1E-3E28-C0D704E69F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FFBE5C-A6B2-0E4C-3A0D-7E7197E4BC48}"/>
              </a:ext>
            </a:extLst>
          </p:cNvPr>
          <p:cNvSpPr>
            <a:spLocks noGrp="1"/>
          </p:cNvSpPr>
          <p:nvPr>
            <p:ph type="sldNum" sz="quarter" idx="5"/>
          </p:nvPr>
        </p:nvSpPr>
        <p:spPr/>
        <p:txBody>
          <a:bodyPr/>
          <a:lstStyle/>
          <a:p>
            <a:fld id="{398D3B23-C1CE-449D-AB73-A67AE51CA637}" type="slidenum">
              <a:rPr lang="en-US" smtClean="0"/>
              <a:t>27</a:t>
            </a:fld>
            <a:endParaRPr lang="en-US"/>
          </a:p>
        </p:txBody>
      </p:sp>
    </p:spTree>
    <p:extLst>
      <p:ext uri="{BB962C8B-B14F-4D97-AF65-F5344CB8AC3E}">
        <p14:creationId xmlns:p14="http://schemas.microsoft.com/office/powerpoint/2010/main" val="3605453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98D3B23-C1CE-449D-AB73-A67AE51CA637}" type="slidenum">
              <a:rPr lang="en-US" smtClean="0"/>
              <a:t>28</a:t>
            </a:fld>
            <a:endParaRPr lang="en-US"/>
          </a:p>
        </p:txBody>
      </p:sp>
    </p:spTree>
    <p:extLst>
      <p:ext uri="{BB962C8B-B14F-4D97-AF65-F5344CB8AC3E}">
        <p14:creationId xmlns:p14="http://schemas.microsoft.com/office/powerpoint/2010/main" val="3746293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98D3B23-C1CE-449D-AB73-A67AE51CA637}" type="slidenum">
              <a:rPr lang="en-US" smtClean="0"/>
              <a:t>29</a:t>
            </a:fld>
            <a:endParaRPr lang="en-US"/>
          </a:p>
        </p:txBody>
      </p:sp>
    </p:spTree>
    <p:extLst>
      <p:ext uri="{BB962C8B-B14F-4D97-AF65-F5344CB8AC3E}">
        <p14:creationId xmlns:p14="http://schemas.microsoft.com/office/powerpoint/2010/main" val="139536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 that’s the opportunity we want to explore today.</a:t>
            </a:r>
          </a:p>
          <a:p>
            <a:pPr marL="171450" indent="-171450">
              <a:buFont typeface="Arial" panose="020B0604020202020204" pitchFamily="34" charset="0"/>
              <a:buChar char="•"/>
            </a:pPr>
            <a:r>
              <a:rPr lang="en-US" dirty="0"/>
              <a:t>According to NPT’s most recent Donor-Advised Fund Report—which analyzes IRS Form 990 filings from more than 1,100 public charities that sponsor DAFs—there are currently over $250 billion DAF assets. </a:t>
            </a:r>
            <a:endParaRPr lang="en-US" dirty="0">
              <a:highlight>
                <a:srgbClr val="FFFF00"/>
              </a:highlight>
            </a:endParaRPr>
          </a:p>
          <a:p>
            <a:pPr marL="171450" indent="-171450">
              <a:buFont typeface="Arial" panose="020B0604020202020204" pitchFamily="34" charset="0"/>
              <a:buChar char="•"/>
            </a:pPr>
            <a:r>
              <a:rPr lang="en-US" dirty="0"/>
              <a:t>In this session, we’ll look at how you can tap into that asset base by focusing on three key areas:</a:t>
            </a:r>
          </a:p>
          <a:p>
            <a:pPr marL="628650" lvl="1" indent="-171450">
              <a:buFont typeface="Arial" panose="020B0604020202020204" pitchFamily="34" charset="0"/>
              <a:buChar char="•"/>
            </a:pPr>
            <a:r>
              <a:rPr lang="en-US" dirty="0"/>
              <a:t>A brief refresher on how DAFs work, along with the latest data on DAF activity</a:t>
            </a:r>
          </a:p>
          <a:p>
            <a:pPr marL="628650" lvl="1" indent="-171450">
              <a:buFont typeface="Arial" panose="020B0604020202020204" pitchFamily="34" charset="0"/>
              <a:buChar char="•"/>
            </a:pPr>
            <a:r>
              <a:rPr lang="en-US" dirty="0"/>
              <a:t>Insights into what donors are doing with their DAFs—and how you can better connect with them</a:t>
            </a:r>
          </a:p>
          <a:p>
            <a:pPr marL="628650" lvl="1" indent="-171450">
              <a:buFont typeface="Arial" panose="020B0604020202020204" pitchFamily="34" charset="0"/>
              <a:buChar char="•"/>
            </a:pPr>
            <a:r>
              <a:rPr lang="en-US" dirty="0"/>
              <a:t>And a use case that highlights how DAF-centered strategies can lead to transformational giving</a:t>
            </a:r>
          </a:p>
          <a:p>
            <a:endParaRPr lang="en-US" dirty="0"/>
          </a:p>
        </p:txBody>
      </p:sp>
      <p:sp>
        <p:nvSpPr>
          <p:cNvPr id="4" name="Slide Number Placeholder 3"/>
          <p:cNvSpPr>
            <a:spLocks noGrp="1"/>
          </p:cNvSpPr>
          <p:nvPr>
            <p:ph type="sldNum" sz="quarter" idx="5"/>
          </p:nvPr>
        </p:nvSpPr>
        <p:spPr/>
        <p:txBody>
          <a:bodyPr/>
          <a:lstStyle/>
          <a:p>
            <a:fld id="{398D3B23-C1CE-449D-AB73-A67AE51CA637}" type="slidenum">
              <a:rPr lang="en-US" smtClean="0"/>
              <a:t>3</a:t>
            </a:fld>
            <a:endParaRPr lang="en-US"/>
          </a:p>
        </p:txBody>
      </p:sp>
    </p:spTree>
    <p:extLst>
      <p:ext uri="{BB962C8B-B14F-4D97-AF65-F5344CB8AC3E}">
        <p14:creationId xmlns:p14="http://schemas.microsoft.com/office/powerpoint/2010/main" val="2653450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You already do a great job connecting donors with opportunities that align with their philanthropic goals and financial planning needs—and a donor-advised fund is one more tool that can help.</a:t>
            </a:r>
          </a:p>
          <a:p>
            <a:pPr marL="171450" indent="-171450">
              <a:buFont typeface="Arial"/>
              <a:buChar char="•"/>
            </a:pPr>
            <a:r>
              <a:rPr lang="en-US" dirty="0"/>
              <a:t>To recap:</a:t>
            </a:r>
          </a:p>
          <a:p>
            <a:pPr marL="628650" lvl="1" indent="-171450">
              <a:buFont typeface="Courier New"/>
              <a:buChar char="o"/>
            </a:pPr>
            <a:r>
              <a:rPr lang="en-US" dirty="0"/>
              <a:t>For fundraisers, the key is to make giving from a DAF to your organization as easy as possible.</a:t>
            </a:r>
          </a:p>
          <a:p>
            <a:pPr marL="628650" lvl="1" indent="-171450">
              <a:buFont typeface="Courier New"/>
              <a:buChar char="o"/>
            </a:pPr>
            <a:r>
              <a:rPr lang="en-US" dirty="0"/>
              <a:t>Ask yourself: Do you mention DAFs in your solicitation materials?</a:t>
            </a:r>
          </a:p>
          <a:p>
            <a:pPr marL="628650" lvl="1" indent="-171450">
              <a:buFont typeface="Courier New"/>
              <a:buChar char="o"/>
            </a:pPr>
            <a:r>
              <a:rPr lang="en-US" dirty="0"/>
              <a:t>Including language like “recommend a grant from your donor-advised fund” in your appeals and reply devices—just as you do with checks or credit card options—is a smart and increasingly necessary practice.</a:t>
            </a:r>
          </a:p>
          <a:p>
            <a:pPr marL="628650" lvl="1" indent="-171450">
              <a:buFont typeface="Courier New"/>
              <a:buChar char="o"/>
            </a:pPr>
            <a:r>
              <a:rPr lang="en-US" dirty="0"/>
              <a:t>It signals to donors that you understand the evolving landscape of charitable giving, which helps build trust.</a:t>
            </a:r>
          </a:p>
          <a:p>
            <a:pPr marL="628650" lvl="1" indent="-171450">
              <a:buFont typeface="Courier New"/>
              <a:buChar char="o"/>
            </a:pPr>
            <a:r>
              <a:rPr lang="en-US" dirty="0"/>
              <a:t>It also gives you valuable insight into who your DAF donors are.</a:t>
            </a:r>
          </a:p>
          <a:p>
            <a:pPr marL="628650" lvl="1" indent="-171450">
              <a:buFont typeface="Courier New"/>
              <a:buChar char="o"/>
            </a:pPr>
            <a:r>
              <a:rPr lang="en-US" dirty="0"/>
              <a:t>Once you identify them, you can segment your outreach and tailor your recognition to better match their preferences and patterns of giving.</a:t>
            </a:r>
          </a:p>
          <a:p>
            <a:pPr marL="628650" lvl="1" indent="-171450">
              <a:buFont typeface="Courier New"/>
              <a:buChar char="o"/>
            </a:pPr>
            <a:r>
              <a:rPr lang="en-US" dirty="0"/>
              <a:t>And remember, DAF donors often think about long-term impact—they have a unique opportunity to create a charitable legacy.</a:t>
            </a:r>
          </a:p>
          <a:p>
            <a:pPr marL="628650" lvl="1" indent="-171450">
              <a:buFont typeface="Courier New"/>
              <a:buChar char="o"/>
            </a:pPr>
            <a:r>
              <a:rPr lang="en-US" dirty="0"/>
              <a:t>Here’s a tip: Planned giving conversations can sometimes feel uncomfortable. But because DAFs often include built-in succession plans, they offer a natural and less intimidating way to begin that discussion.</a:t>
            </a:r>
          </a:p>
          <a:p>
            <a:pPr marL="628650" lvl="1" indent="-171450">
              <a:buFont typeface="Courier New"/>
              <a:buChar char="o"/>
            </a:pPr>
            <a:r>
              <a:rPr lang="en-US" dirty="0"/>
              <a:t>DAF donors may also be able to contribute complex assets, like private stock or real estate.</a:t>
            </a:r>
          </a:p>
          <a:p>
            <a:pPr marL="628650" lvl="1" indent="-171450">
              <a:buFont typeface="Courier New"/>
              <a:buChar char="o"/>
            </a:pPr>
            <a:r>
              <a:rPr lang="en-US" dirty="0"/>
              <a:t>Another tip: Take an honest look at your organization’s capacity and policies around accepting these types of gifts.</a:t>
            </a:r>
          </a:p>
          <a:p>
            <a:pPr marL="628650" lvl="1" indent="-171450">
              <a:buFont typeface="Courier New"/>
              <a:buChar char="o"/>
            </a:pPr>
            <a:r>
              <a:rPr lang="en-US" dirty="0"/>
              <a:t>If there are gaps, consider partnering with a DAF sponsor.</a:t>
            </a:r>
          </a:p>
          <a:p>
            <a:pPr marL="628650" lvl="1" indent="-171450">
              <a:buFont typeface="Courier New"/>
              <a:buChar char="o"/>
            </a:pPr>
            <a:r>
              <a:rPr lang="en-US" dirty="0"/>
              <a:t>You could explore setting up your own DAF or designated fund that supports only your organization, or simply encourage donors to use or open their own DAF.</a:t>
            </a:r>
          </a:p>
          <a:p>
            <a:pPr marL="628650" lvl="1" indent="-171450">
              <a:buFont typeface="Courier New"/>
              <a:buChar char="o"/>
            </a:pPr>
            <a:r>
              <a:rPr lang="en-US" dirty="0"/>
              <a:t>Once you’ve done that, revisit your major donor strategy. Think about how to include donors with complex assets—and be ready to suggest a DAF as part of their giving approach.</a:t>
            </a:r>
          </a:p>
          <a:p>
            <a:pPr marL="171450" indent="-171450">
              <a:buFont typeface="Arial"/>
              <a:buChar char="•"/>
            </a:pPr>
            <a:endParaRPr lang="en-US" dirty="0"/>
          </a:p>
        </p:txBody>
      </p:sp>
      <p:sp>
        <p:nvSpPr>
          <p:cNvPr id="4" name="Slide Number Placeholder 3"/>
          <p:cNvSpPr>
            <a:spLocks noGrp="1"/>
          </p:cNvSpPr>
          <p:nvPr>
            <p:ph type="sldNum" sz="quarter" idx="5"/>
          </p:nvPr>
        </p:nvSpPr>
        <p:spPr/>
        <p:txBody>
          <a:bodyPr/>
          <a:lstStyle/>
          <a:p>
            <a:fld id="{398D3B23-C1CE-449D-AB73-A67AE51CA637}" type="slidenum">
              <a:rPr lang="en-US" smtClean="0"/>
              <a:t>30</a:t>
            </a:fld>
            <a:endParaRPr lang="en-US"/>
          </a:p>
        </p:txBody>
      </p:sp>
    </p:spTree>
    <p:extLst>
      <p:ext uri="{BB962C8B-B14F-4D97-AF65-F5344CB8AC3E}">
        <p14:creationId xmlns:p14="http://schemas.microsoft.com/office/powerpoint/2010/main" val="268392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058E-20A5-72EE-41AC-221CEE4B4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FBF86-F570-68EF-2E6D-5E9E458C7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D640C-49BB-EB50-5BF0-F1FCB3801D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C63556-D99C-F3C3-7E53-0B74FA69B3FE}"/>
              </a:ext>
            </a:extLst>
          </p:cNvPr>
          <p:cNvSpPr>
            <a:spLocks noGrp="1"/>
          </p:cNvSpPr>
          <p:nvPr>
            <p:ph type="sldNum" sz="quarter" idx="5"/>
          </p:nvPr>
        </p:nvSpPr>
        <p:spPr/>
        <p:txBody>
          <a:bodyPr/>
          <a:lstStyle/>
          <a:p>
            <a:fld id="{398D3B23-C1CE-449D-AB73-A67AE51CA637}" type="slidenum">
              <a:rPr lang="en-US" smtClean="0"/>
              <a:t>31</a:t>
            </a:fld>
            <a:endParaRPr lang="en-US"/>
          </a:p>
        </p:txBody>
      </p:sp>
    </p:spTree>
    <p:extLst>
      <p:ext uri="{BB962C8B-B14F-4D97-AF65-F5344CB8AC3E}">
        <p14:creationId xmlns:p14="http://schemas.microsoft.com/office/powerpoint/2010/main" val="2363930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8D3B23-C1CE-449D-AB73-A67AE51CA637}" type="slidenum">
              <a:rPr lang="en-US" smtClean="0"/>
              <a:t>32</a:t>
            </a:fld>
            <a:endParaRPr lang="en-US"/>
          </a:p>
        </p:txBody>
      </p:sp>
    </p:spTree>
    <p:extLst>
      <p:ext uri="{BB962C8B-B14F-4D97-AF65-F5344CB8AC3E}">
        <p14:creationId xmlns:p14="http://schemas.microsoft.com/office/powerpoint/2010/main" val="1469333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650DB-359B-C202-D1AE-78FE56518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00332-9450-1171-5652-871BD3AF93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71A83-BAF8-4093-47B9-7B355B5973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1108CF-A716-DD75-1CCF-4210ABBBCD61}"/>
              </a:ext>
            </a:extLst>
          </p:cNvPr>
          <p:cNvSpPr>
            <a:spLocks noGrp="1"/>
          </p:cNvSpPr>
          <p:nvPr>
            <p:ph type="sldNum" sz="quarter" idx="5"/>
          </p:nvPr>
        </p:nvSpPr>
        <p:spPr/>
        <p:txBody>
          <a:bodyPr/>
          <a:lstStyle/>
          <a:p>
            <a:fld id="{398D3B23-C1CE-449D-AB73-A67AE51CA637}" type="slidenum">
              <a:rPr lang="en-US" smtClean="0"/>
              <a:t>4</a:t>
            </a:fld>
            <a:endParaRPr lang="en-US"/>
          </a:p>
        </p:txBody>
      </p:sp>
    </p:spTree>
    <p:extLst>
      <p:ext uri="{BB962C8B-B14F-4D97-AF65-F5344CB8AC3E}">
        <p14:creationId xmlns:p14="http://schemas.microsoft.com/office/powerpoint/2010/main" val="1450399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start with a quick level set on how donor-advised funds work.</a:t>
            </a:r>
          </a:p>
          <a:p>
            <a:pPr marL="171450" indent="-171450">
              <a:buFont typeface="Arial" panose="020B0604020202020204" pitchFamily="34" charset="0"/>
              <a:buChar char="•"/>
            </a:pPr>
            <a:r>
              <a:rPr lang="en-US" dirty="0"/>
              <a:t>At its core, a DAF is simply a giving account:</a:t>
            </a:r>
          </a:p>
          <a:p>
            <a:pPr marL="628650" lvl="1" indent="-171450">
              <a:buFont typeface="Arial" panose="020B0604020202020204" pitchFamily="34" charset="0"/>
              <a:buChar char="•"/>
            </a:pPr>
            <a:r>
              <a:rPr lang="en-US" dirty="0"/>
              <a:t>It’s owned and controlled by a public charity, known as the DAF sponsor.</a:t>
            </a:r>
          </a:p>
          <a:p>
            <a:pPr marL="628650" lvl="1" indent="-171450">
              <a:buFont typeface="Arial" panose="020B0604020202020204" pitchFamily="34" charset="0"/>
              <a:buChar char="•"/>
            </a:pPr>
            <a:r>
              <a:rPr lang="en-US" dirty="0"/>
              <a:t>The donor—or an advisor they appoint—has advisory privileges over how the funds are invested and distributed.</a:t>
            </a:r>
          </a:p>
          <a:p>
            <a:pPr marL="171450" indent="-171450">
              <a:buFont typeface="Arial" panose="020B0604020202020204" pitchFamily="34" charset="0"/>
              <a:buChar char="•"/>
            </a:pPr>
            <a:r>
              <a:rPr lang="en-US" dirty="0"/>
              <a:t>While DAFs have been around since the 1930s, they’ve grown significantly in the past decade because of their simplicity and flexibility.</a:t>
            </a:r>
          </a:p>
          <a:p>
            <a:pPr marL="171450" indent="-171450">
              <a:buFont typeface="Arial" panose="020B0604020202020204" pitchFamily="34" charset="0"/>
              <a:buChar char="•"/>
            </a:pPr>
            <a:r>
              <a:rPr lang="en-US" dirty="0"/>
              <a:t>DAF sponsors can include:</a:t>
            </a:r>
          </a:p>
          <a:p>
            <a:pPr marL="628650" lvl="1" indent="-171450">
              <a:buFont typeface="Arial" panose="020B0604020202020204" pitchFamily="34" charset="0"/>
              <a:buChar char="•"/>
            </a:pPr>
            <a:r>
              <a:rPr lang="en-US" dirty="0"/>
              <a:t>Community foundations</a:t>
            </a:r>
          </a:p>
          <a:p>
            <a:pPr marL="628650" lvl="1" indent="-171450">
              <a:buFont typeface="Arial" panose="020B0604020202020204" pitchFamily="34" charset="0"/>
              <a:buChar char="•"/>
            </a:pPr>
            <a:r>
              <a:rPr lang="en-US" dirty="0"/>
              <a:t>Public charities established by financial institutions</a:t>
            </a:r>
          </a:p>
          <a:p>
            <a:pPr marL="628650" lvl="1" indent="-171450">
              <a:buFont typeface="Arial" panose="020B0604020202020204" pitchFamily="34" charset="0"/>
              <a:buChar char="•"/>
            </a:pPr>
            <a:r>
              <a:rPr lang="en-US" dirty="0"/>
              <a:t>Single-issue charities like Jewish Federations or universities</a:t>
            </a:r>
          </a:p>
          <a:p>
            <a:pPr marL="628650" lvl="1" indent="-171450">
              <a:buFont typeface="Arial" panose="020B0604020202020204" pitchFamily="34" charset="0"/>
              <a:buChar char="•"/>
            </a:pPr>
            <a:r>
              <a:rPr lang="en-US" dirty="0"/>
              <a:t>And independent sponsors like NPT or American Endowment Foundation</a:t>
            </a:r>
          </a:p>
          <a:p>
            <a:pPr marL="171450" indent="-171450">
              <a:buFont typeface="Arial" panose="020B0604020202020204" pitchFamily="34" charset="0"/>
              <a:buChar char="•"/>
            </a:pPr>
            <a:r>
              <a:rPr lang="en-US" dirty="0"/>
              <a:t>Let’s walk through the typical DAF lifecycle:</a:t>
            </a:r>
          </a:p>
          <a:p>
            <a:pPr marL="628650" lvl="1" indent="-171450">
              <a:buFont typeface="Arial" panose="020B0604020202020204" pitchFamily="34" charset="0"/>
              <a:buChar char="•"/>
            </a:pPr>
            <a:r>
              <a:rPr lang="en-US" b="1" dirty="0"/>
              <a:t>First: Donors contribute.</a:t>
            </a:r>
            <a:br>
              <a:rPr lang="en-US" dirty="0">
                <a:cs typeface="+mn-lt"/>
              </a:rPr>
            </a:br>
            <a:r>
              <a:rPr lang="en-US" dirty="0"/>
              <a:t>They can contribute cash, marketable securities, or even complex assets like privately held business interests. It’s important to note: the charitable tax deduction is received at the time of contribution—because the donor is giving up legal control of the asset.</a:t>
            </a:r>
          </a:p>
          <a:p>
            <a:pPr marL="628650" lvl="1" indent="-171450">
              <a:buFont typeface="Arial" panose="020B0604020202020204" pitchFamily="34" charset="0"/>
              <a:buChar char="•"/>
            </a:pPr>
            <a:r>
              <a:rPr lang="en-US" b="1" dirty="0"/>
              <a:t>Next: The assets grow.</a:t>
            </a:r>
            <a:br>
              <a:rPr lang="en-US" dirty="0">
                <a:cs typeface="+mn-lt"/>
              </a:rPr>
            </a:br>
            <a:r>
              <a:rPr lang="en-US" dirty="0"/>
              <a:t>Donors can recommend how their DAF assets are invested, typically choosing from a menu of third-party investment options provided by the sponsor.</a:t>
            </a:r>
          </a:p>
          <a:p>
            <a:pPr marL="628650" lvl="1" indent="-171450">
              <a:buFont typeface="Arial" panose="020B0604020202020204" pitchFamily="34" charset="0"/>
              <a:buChar char="•"/>
            </a:pPr>
            <a:r>
              <a:rPr lang="en-US" b="1" dirty="0"/>
              <a:t>Finally: Charities benefit.</a:t>
            </a:r>
            <a:br>
              <a:rPr lang="en-US" dirty="0">
                <a:cs typeface="+mn-lt"/>
              </a:rPr>
            </a:br>
            <a:r>
              <a:rPr lang="en-US" dirty="0"/>
              <a:t>Donors can recommend grants to any qualified public charity, as long as the grant serves a charitable purpose. Some sponsors, like NPT, also allow for international grantmaking.</a:t>
            </a:r>
          </a:p>
          <a:p>
            <a:pPr marL="171450" lvl="0" indent="-171450">
              <a:buFont typeface="Arial" panose="020B0604020202020204" pitchFamily="34" charset="0"/>
              <a:buChar char="•"/>
            </a:pPr>
            <a:r>
              <a:rPr lang="en-US" dirty="0"/>
              <a:t>It’s also worth clarifying the language here:</a:t>
            </a:r>
          </a:p>
          <a:p>
            <a:pPr marL="628650" lvl="1" indent="-171450">
              <a:buFont typeface="Arial" panose="020B0604020202020204" pitchFamily="34" charset="0"/>
              <a:buChar char="•"/>
            </a:pPr>
            <a:r>
              <a:rPr lang="en-US" dirty="0"/>
              <a:t>Contributions go </a:t>
            </a:r>
            <a:r>
              <a:rPr lang="en-US" b="1" dirty="0"/>
              <a:t>into</a:t>
            </a:r>
            <a:r>
              <a:rPr lang="en-US" dirty="0"/>
              <a:t> the DAF—this is when the tax deduction is received.</a:t>
            </a:r>
          </a:p>
          <a:p>
            <a:pPr marL="628650" lvl="1" indent="-171450">
              <a:buFont typeface="Arial" panose="020B0604020202020204" pitchFamily="34" charset="0"/>
              <a:buChar char="•"/>
            </a:pPr>
            <a:r>
              <a:rPr lang="en-US" dirty="0"/>
              <a:t>Grants go </a:t>
            </a:r>
            <a:r>
              <a:rPr lang="en-US" b="1" dirty="0"/>
              <a:t>out</a:t>
            </a:r>
            <a:r>
              <a:rPr lang="en-US" dirty="0"/>
              <a:t> to charities—based on the donor’s recommendations.</a:t>
            </a:r>
          </a:p>
          <a:p>
            <a:pPr marL="628650" lvl="1" indent="-171450">
              <a:buFont typeface="Arial" panose="020B0604020202020204" pitchFamily="34" charset="0"/>
              <a:buChar char="•"/>
            </a:pPr>
            <a:r>
              <a:rPr lang="en-US" dirty="0"/>
              <a:t>While donors have advisory privileges, they no longer legally control the assets. That said, most sponsors approve grant recommendations as long as they meet IRS requirements and the sponsor’s own guidelines—such as geographic restrictions for regionally focused community foundations.</a:t>
            </a:r>
          </a:p>
          <a:p>
            <a:endParaRPr lang="en-US" dirty="0"/>
          </a:p>
        </p:txBody>
      </p:sp>
      <p:sp>
        <p:nvSpPr>
          <p:cNvPr id="4" name="Slide Number Placeholder 3"/>
          <p:cNvSpPr>
            <a:spLocks noGrp="1"/>
          </p:cNvSpPr>
          <p:nvPr>
            <p:ph type="sldNum" sz="quarter" idx="5"/>
          </p:nvPr>
        </p:nvSpPr>
        <p:spPr/>
        <p:txBody>
          <a:bodyPr/>
          <a:lstStyle/>
          <a:p>
            <a:fld id="{398D3B23-C1CE-449D-AB73-A67AE51CA637}" type="slidenum">
              <a:rPr lang="en-US" smtClean="0"/>
              <a:t>5</a:t>
            </a:fld>
            <a:endParaRPr lang="en-US"/>
          </a:p>
        </p:txBody>
      </p:sp>
    </p:spTree>
    <p:extLst>
      <p:ext uri="{BB962C8B-B14F-4D97-AF65-F5344CB8AC3E}">
        <p14:creationId xmlns:p14="http://schemas.microsoft.com/office/powerpoint/2010/main" val="2927901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let’s look at some recent data on DAF activity to better understand the opportunity.</a:t>
            </a:r>
          </a:p>
          <a:p>
            <a:pPr marL="171450" indent="-171450">
              <a:buFont typeface="Arial" panose="020B0604020202020204" pitchFamily="34" charset="0"/>
              <a:buChar char="•"/>
            </a:pPr>
            <a:r>
              <a:rPr lang="en-US" dirty="0"/>
              <a:t>While contributions dipped slightly in 2023, the long-term trend remains strong.</a:t>
            </a:r>
          </a:p>
          <a:p>
            <a:pPr marL="171450" indent="-171450">
              <a:buFont typeface="Arial" panose="020B0604020202020204" pitchFamily="34" charset="0"/>
              <a:buChar char="•"/>
            </a:pPr>
            <a:r>
              <a:rPr lang="en-US" dirty="0"/>
              <a:t>Despite economic uncertainty and market volatility in the first half of the year, donors contributed $59.43 billion to DAFs—making it the third-highest total on record.</a:t>
            </a:r>
          </a:p>
          <a:p>
            <a:pPr marL="171450" indent="-171450">
              <a:buFont typeface="Arial" panose="020B0604020202020204" pitchFamily="34" charset="0"/>
              <a:buChar char="•"/>
            </a:pPr>
            <a:r>
              <a:rPr lang="en-US" dirty="0"/>
              <a:t>Over the past five years, DAF contributions have grown at a compound annual growth rate of 9.4%, signaling consistent donor engagement and a strong commitment to giving—even in unpredictable markets.</a:t>
            </a:r>
          </a:p>
          <a:p>
            <a:endParaRPr lang="en-US" dirty="0"/>
          </a:p>
        </p:txBody>
      </p:sp>
      <p:sp>
        <p:nvSpPr>
          <p:cNvPr id="4" name="Slide Number Placeholder 3"/>
          <p:cNvSpPr>
            <a:spLocks noGrp="1"/>
          </p:cNvSpPr>
          <p:nvPr>
            <p:ph type="sldNum" sz="quarter" idx="5"/>
          </p:nvPr>
        </p:nvSpPr>
        <p:spPr/>
        <p:txBody>
          <a:bodyPr/>
          <a:lstStyle/>
          <a:p>
            <a:fld id="{398D3B23-C1CE-449D-AB73-A67AE51CA637}" type="slidenum">
              <a:rPr lang="en-US" smtClean="0"/>
              <a:t>6</a:t>
            </a:fld>
            <a:endParaRPr lang="en-US"/>
          </a:p>
        </p:txBody>
      </p:sp>
    </p:spTree>
    <p:extLst>
      <p:ext uri="{BB962C8B-B14F-4D97-AF65-F5344CB8AC3E}">
        <p14:creationId xmlns:p14="http://schemas.microsoft.com/office/powerpoint/2010/main" val="145492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Grantmaking activity also remained strong. In 2023, DAFs distributed $54.77 billion in grants—providing critical support to nonprofits across all sectors.</a:t>
            </a:r>
          </a:p>
          <a:p>
            <a:pPr marL="171450" indent="-171450">
              <a:buFont typeface="Arial" panose="020B0604020202020204" pitchFamily="34" charset="0"/>
              <a:buChar char="•"/>
            </a:pPr>
            <a:r>
              <a:rPr lang="en-US" dirty="0"/>
              <a:t>This marks the second consecutive year that grant value exceeded $50 billion, just slightly below 2022’s record high.</a:t>
            </a:r>
          </a:p>
          <a:p>
            <a:pPr marL="171450" indent="-171450">
              <a:buFont typeface="Arial" panose="020B0604020202020204" pitchFamily="34" charset="0"/>
              <a:buChar char="•"/>
            </a:pPr>
            <a:r>
              <a:rPr lang="en-US" dirty="0"/>
              <a:t>To put that in perspective: grant dollars were 92% higher than in 2019, before the pandemic—and up an incredible 456% over the past decade.</a:t>
            </a:r>
          </a:p>
          <a:p>
            <a:pPr marL="171450" indent="-171450">
              <a:buFont typeface="Arial" panose="020B0604020202020204" pitchFamily="34" charset="0"/>
              <a:buChar char="•"/>
            </a:pPr>
            <a:r>
              <a:rPr lang="en-US" dirty="0"/>
              <a:t>This sustained level of giving suggests that DAF donors are highly responsive and committed to supporting the causes they care about.</a:t>
            </a:r>
          </a:p>
          <a:p>
            <a:endParaRPr lang="en-US" dirty="0"/>
          </a:p>
        </p:txBody>
      </p:sp>
      <p:sp>
        <p:nvSpPr>
          <p:cNvPr id="4" name="Slide Number Placeholder 3"/>
          <p:cNvSpPr>
            <a:spLocks noGrp="1"/>
          </p:cNvSpPr>
          <p:nvPr>
            <p:ph type="sldNum" sz="quarter" idx="5"/>
          </p:nvPr>
        </p:nvSpPr>
        <p:spPr/>
        <p:txBody>
          <a:bodyPr/>
          <a:lstStyle/>
          <a:p>
            <a:fld id="{398D3B23-C1CE-449D-AB73-A67AE51CA637}" type="slidenum">
              <a:rPr lang="en-US" smtClean="0"/>
              <a:t>7</a:t>
            </a:fld>
            <a:endParaRPr lang="en-US"/>
          </a:p>
        </p:txBody>
      </p:sp>
    </p:spTree>
    <p:extLst>
      <p:ext uri="{BB962C8B-B14F-4D97-AF65-F5344CB8AC3E}">
        <p14:creationId xmlns:p14="http://schemas.microsoft.com/office/powerpoint/2010/main" val="366506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BA7773EE-EAD0-DA7D-154D-B5A64E4BB0E4}"/>
            </a:ext>
          </a:extLst>
        </p:cNvPr>
        <p:cNvGrpSpPr/>
        <p:nvPr/>
      </p:nvGrpSpPr>
      <p:grpSpPr>
        <a:xfrm>
          <a:off x="0" y="0"/>
          <a:ext cx="0" cy="0"/>
          <a:chOff x="0" y="0"/>
          <a:chExt cx="0" cy="0"/>
        </a:xfrm>
      </p:grpSpPr>
      <p:sp>
        <p:nvSpPr>
          <p:cNvPr id="171" name="Google Shape;171;p10:notes">
            <a:extLst>
              <a:ext uri="{FF2B5EF4-FFF2-40B4-BE49-F238E27FC236}">
                <a16:creationId xmlns:a16="http://schemas.microsoft.com/office/drawing/2014/main" id="{38E0574D-CEF8-798E-3B3B-D31A08823C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0:notes">
            <a:extLst>
              <a:ext uri="{FF2B5EF4-FFF2-40B4-BE49-F238E27FC236}">
                <a16:creationId xmlns:a16="http://schemas.microsoft.com/office/drawing/2014/main" id="{BB1F5CBB-2D14-08EA-46B9-32848BC3757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US" dirty="0"/>
              <a:t>Next, let’s compare activity at DAFs versus private foundations. </a:t>
            </a:r>
          </a:p>
          <a:p>
            <a:pPr marL="171450" indent="-171450">
              <a:buFont typeface="Arial" panose="020B0604020202020204" pitchFamily="34" charset="0"/>
              <a:buChar char="•"/>
            </a:pPr>
            <a:r>
              <a:rPr lang="en-US" dirty="0"/>
              <a:t>Now, I want to be clear—this isn’t about pitting donor-advised funds against private foundations. Foundations can be a great fit for certain donors and often complement DAFs in broader philanthropic strategies.</a:t>
            </a:r>
          </a:p>
          <a:p>
            <a:pPr marL="171450" indent="-171450">
              <a:buFont typeface="Arial" panose="020B0604020202020204" pitchFamily="34" charset="0"/>
              <a:buChar char="•"/>
            </a:pPr>
            <a:r>
              <a:rPr lang="en-US" dirty="0"/>
              <a:t>But when we look at grantmaking efficiency—grant dollars as a percentage of assets—the comparison is striking.</a:t>
            </a:r>
          </a:p>
          <a:p>
            <a:pPr marL="171450" indent="-171450">
              <a:buFont typeface="Arial" panose="020B0604020202020204" pitchFamily="34" charset="0"/>
              <a:buChar char="•"/>
            </a:pPr>
            <a:r>
              <a:rPr lang="en-US" dirty="0"/>
              <a:t>In 2023, DAFs granted out nearly half as much as private foundations—48%—while holding only 17% of the total assets.</a:t>
            </a:r>
          </a:p>
          <a:p>
            <a:pPr marL="171450" indent="-171450">
              <a:buFont typeface="Arial" panose="020B0604020202020204" pitchFamily="34" charset="0"/>
              <a:buChar char="•"/>
            </a:pPr>
            <a:r>
              <a:rPr lang="en-US" dirty="0"/>
              <a:t>To put numbers to that: DAFs held an estimated $251 billion in charitable assets, compared to $1.48 trillion held by private foundations. (Source: NPT 2023 DAF Report and FoundationMark.com)</a:t>
            </a:r>
          </a:p>
          <a:p>
            <a:pPr marL="171450" indent="-171450">
              <a:buFont typeface="Arial" panose="020B0604020202020204" pitchFamily="34" charset="0"/>
              <a:buChar char="•"/>
            </a:pPr>
            <a:r>
              <a:rPr lang="en-US" dirty="0"/>
              <a:t>These numbers underscore the agility and active grantmaking behavior we’re seeing from DAF donors.</a:t>
            </a:r>
          </a:p>
          <a:p>
            <a:pPr marL="171450" indent="-171450">
              <a:buFont typeface="Arial" panose="020B0604020202020204" pitchFamily="34" charset="0"/>
              <a:buChar char="•"/>
            </a:pPr>
            <a:endParaRPr lang="en-US" dirty="0"/>
          </a:p>
          <a:p>
            <a:endParaRPr lang="en-US" dirty="0"/>
          </a:p>
          <a:p>
            <a:endParaRPr lang="en-US" dirty="0"/>
          </a:p>
        </p:txBody>
      </p:sp>
      <p:sp>
        <p:nvSpPr>
          <p:cNvPr id="173" name="Google Shape;173;p10:notes">
            <a:extLst>
              <a:ext uri="{FF2B5EF4-FFF2-40B4-BE49-F238E27FC236}">
                <a16:creationId xmlns:a16="http://schemas.microsoft.com/office/drawing/2014/main" id="{D680642E-0327-1487-CEC2-10C1559B76B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83454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3387A-CE09-E909-DF79-A0FF795CF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01C02-9DF7-4B6E-9C2F-737F567EB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80C48-9D1B-DA4F-73EF-0E30E82A88B3}"/>
              </a:ext>
            </a:extLst>
          </p:cNvPr>
          <p:cNvSpPr>
            <a:spLocks noGrp="1"/>
          </p:cNvSpPr>
          <p:nvPr>
            <p:ph type="body" idx="1"/>
          </p:nvPr>
        </p:nvSpPr>
        <p:spPr/>
        <p:txBody>
          <a:bodyPr/>
          <a:lstStyle/>
          <a:p>
            <a:pPr>
              <a:buFont typeface="Arial" panose="020B0604020202020204" pitchFamily="34" charset="0"/>
              <a:buChar char="•"/>
            </a:pPr>
            <a:r>
              <a:rPr lang="en-US" dirty="0"/>
              <a:t>Let’s take a moment to talk about who DAF donors really are.</a:t>
            </a:r>
          </a:p>
          <a:p>
            <a:pPr>
              <a:buFont typeface="Arial" panose="020B0604020202020204" pitchFamily="34" charset="0"/>
              <a:buChar char="•"/>
            </a:pPr>
            <a:r>
              <a:rPr lang="en-US" dirty="0"/>
              <a:t> In many cases, they’re donors you already know and work with.</a:t>
            </a:r>
          </a:p>
          <a:p>
            <a:pPr>
              <a:buFont typeface="Arial" panose="020B0604020202020204" pitchFamily="34" charset="0"/>
              <a:buChar char="•"/>
            </a:pPr>
            <a:r>
              <a:rPr lang="en-US" dirty="0"/>
              <a:t> According to the Donor-Advised Fund Research Collaborative, DAF donors tend to be older, affluent, and highly engaged in philanthropy.</a:t>
            </a:r>
          </a:p>
          <a:p>
            <a:pPr>
              <a:buFont typeface="Arial" panose="020B0604020202020204" pitchFamily="34" charset="0"/>
              <a:buChar char="•"/>
            </a:pPr>
            <a:r>
              <a:rPr lang="en-US" dirty="0"/>
              <a:t> In fact, nearly half—48%—of surveyed donors gave more than 75% of their total charitable contributions through a DAF over the past three years.</a:t>
            </a:r>
          </a:p>
          <a:p>
            <a:pPr>
              <a:buFont typeface="Arial" panose="020B0604020202020204" pitchFamily="34" charset="0"/>
              <a:buChar char="•"/>
            </a:pPr>
            <a:r>
              <a:rPr lang="en-US" dirty="0"/>
              <a:t> But giving patterns are starting to shift. A recent Bank of America study found that younger generations are more likely to use structured giving vehicles, including donor-advised funds.</a:t>
            </a:r>
          </a:p>
          <a:p>
            <a:pPr>
              <a:buFont typeface="Arial" panose="020B0604020202020204" pitchFamily="34" charset="0"/>
              <a:buChar char="•"/>
            </a:pPr>
            <a:r>
              <a:rPr lang="en-US" dirty="0"/>
              <a:t> DAF accounts themselves vary widely—some hold modest balances, while others hold tens or even hundreds of millions.</a:t>
            </a:r>
          </a:p>
          <a:p>
            <a:pPr>
              <a:buFont typeface="Arial" panose="020B0604020202020204" pitchFamily="34" charset="0"/>
              <a:buChar char="•"/>
            </a:pPr>
            <a:r>
              <a:rPr lang="en-US" dirty="0"/>
              <a:t> What unites DAF donors across generations is their active commitment to giving. The average payout rate from DAFs remains over 20% annually—more than four times what’s required of private foundations.</a:t>
            </a:r>
          </a:p>
          <a:p>
            <a:pPr marL="171450" indent="-17145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9723C492-5F8C-134E-AD76-5AE38C563155}"/>
              </a:ext>
            </a:extLst>
          </p:cNvPr>
          <p:cNvSpPr>
            <a:spLocks noGrp="1"/>
          </p:cNvSpPr>
          <p:nvPr>
            <p:ph type="sldNum" sz="quarter" idx="5"/>
          </p:nvPr>
        </p:nvSpPr>
        <p:spPr/>
        <p:txBody>
          <a:bodyPr/>
          <a:lstStyle/>
          <a:p>
            <a:fld id="{398D3B23-C1CE-449D-AB73-A67AE51CA637}" type="slidenum">
              <a:rPr lang="en-US" smtClean="0"/>
              <a:t>9</a:t>
            </a:fld>
            <a:endParaRPr lang="en-US"/>
          </a:p>
        </p:txBody>
      </p:sp>
    </p:spTree>
    <p:extLst>
      <p:ext uri="{BB962C8B-B14F-4D97-AF65-F5344CB8AC3E}">
        <p14:creationId xmlns:p14="http://schemas.microsoft.com/office/powerpoint/2010/main" val="1104538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C2DBD-028B-49D9-6C84-F125C991C2CB}"/>
              </a:ext>
            </a:extLst>
          </p:cNvPr>
          <p:cNvSpPr>
            <a:spLocks noGrp="1"/>
          </p:cNvSpPr>
          <p:nvPr>
            <p:ph type="ctrTitle"/>
          </p:nvPr>
        </p:nvSpPr>
        <p:spPr>
          <a:xfrm>
            <a:off x="1348563" y="2999009"/>
            <a:ext cx="5530702" cy="1498563"/>
          </a:xfrm>
          <a:prstGeom prst="rect">
            <a:avLst/>
          </a:prstGeom>
        </p:spPr>
        <p:txBody>
          <a:bodyPr anchor="b"/>
          <a:lstStyle>
            <a:lvl1pPr algn="l">
              <a:defRPr sz="4400">
                <a:latin typeface="Aptos" panose="020B00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3DACA4A-4B91-88AE-FE04-061A5E11A90A}"/>
              </a:ext>
            </a:extLst>
          </p:cNvPr>
          <p:cNvSpPr>
            <a:spLocks noGrp="1"/>
          </p:cNvSpPr>
          <p:nvPr>
            <p:ph type="subTitle" idx="1"/>
          </p:nvPr>
        </p:nvSpPr>
        <p:spPr>
          <a:xfrm>
            <a:off x="1348563" y="4997302"/>
            <a:ext cx="7359502" cy="744279"/>
          </a:xfrm>
          <a:prstGeom prst="rect">
            <a:avLst/>
          </a:prstGeom>
        </p:spPr>
        <p:txBody>
          <a:bodyPr/>
          <a:lstStyle>
            <a:lvl1pPr marL="0" indent="0" algn="l">
              <a:buNone/>
              <a:defRPr sz="2400">
                <a:solidFill>
                  <a:schemeClr val="tx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622276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9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06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803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9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A6B2E9-22CF-667D-0168-3F4FDB7C75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152D074-A490-6BC6-EDFA-E297E05D6560}"/>
              </a:ext>
            </a:extLst>
          </p:cNvPr>
          <p:cNvSpPr/>
          <p:nvPr userDrawn="1"/>
        </p:nvSpPr>
        <p:spPr>
          <a:xfrm>
            <a:off x="-10634" y="0"/>
            <a:ext cx="12202635" cy="287078"/>
          </a:xfrm>
          <a:prstGeom prst="rect">
            <a:avLst/>
          </a:prstGeom>
          <a:gradFill flip="none" rotWithShape="1">
            <a:gsLst>
              <a:gs pos="0">
                <a:srgbClr val="00B5CC"/>
              </a:gs>
              <a:gs pos="100000">
                <a:srgbClr val="1F496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1C7EE0E8-7680-C0D2-3A90-2DB9207694CD}"/>
              </a:ext>
            </a:extLst>
          </p:cNvPr>
          <p:cNvSpPr/>
          <p:nvPr userDrawn="1"/>
        </p:nvSpPr>
        <p:spPr>
          <a:xfrm>
            <a:off x="0" y="608613"/>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entagon 6">
            <a:extLst>
              <a:ext uri="{FF2B5EF4-FFF2-40B4-BE49-F238E27FC236}">
                <a16:creationId xmlns:a16="http://schemas.microsoft.com/office/drawing/2014/main" id="{C92B6840-AEB6-1806-139E-01BFF2AD3B8C}"/>
              </a:ext>
            </a:extLst>
          </p:cNvPr>
          <p:cNvSpPr/>
          <p:nvPr userDrawn="1"/>
        </p:nvSpPr>
        <p:spPr>
          <a:xfrm rot="5400000">
            <a:off x="11079499" y="28463"/>
            <a:ext cx="681037" cy="624115"/>
          </a:xfrm>
          <a:prstGeom prst="homePlate">
            <a:avLst>
              <a:gd name="adj" fmla="val 19114"/>
            </a:avLst>
          </a:prstGeom>
          <a:solidFill>
            <a:srgbClr val="1AB0C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46B80B51-3779-3438-B699-38B11213D654}"/>
              </a:ext>
            </a:extLst>
          </p:cNvPr>
          <p:cNvPicPr>
            <a:picLocks noChangeAspect="1"/>
          </p:cNvPicPr>
          <p:nvPr userDrawn="1"/>
        </p:nvPicPr>
        <p:blipFill>
          <a:blip r:embed="rId2"/>
          <a:srcRect/>
          <a:stretch/>
        </p:blipFill>
        <p:spPr>
          <a:xfrm>
            <a:off x="11230511" y="187328"/>
            <a:ext cx="379013" cy="379013"/>
          </a:xfrm>
          <a:prstGeom prst="rect">
            <a:avLst/>
          </a:prstGeom>
        </p:spPr>
      </p:pic>
      <p:sp>
        <p:nvSpPr>
          <p:cNvPr id="6" name="Title 1">
            <a:extLst>
              <a:ext uri="{FF2B5EF4-FFF2-40B4-BE49-F238E27FC236}">
                <a16:creationId xmlns:a16="http://schemas.microsoft.com/office/drawing/2014/main" id="{E7501D85-699A-9948-3BD5-B72C24F9C57D}"/>
              </a:ext>
            </a:extLst>
          </p:cNvPr>
          <p:cNvSpPr>
            <a:spLocks noGrp="1"/>
          </p:cNvSpPr>
          <p:nvPr>
            <p:ph type="title"/>
          </p:nvPr>
        </p:nvSpPr>
        <p:spPr>
          <a:xfrm>
            <a:off x="539610" y="642326"/>
            <a:ext cx="10772554" cy="597122"/>
          </a:xfrm>
        </p:spPr>
        <p:txBody>
          <a:bodyPr/>
          <a:lstStyle/>
          <a:p>
            <a:r>
              <a:rPr lang="en-US"/>
              <a:t>Click to edit Master title style</a:t>
            </a:r>
          </a:p>
        </p:txBody>
      </p:sp>
    </p:spTree>
    <p:extLst>
      <p:ext uri="{BB962C8B-B14F-4D97-AF65-F5344CB8AC3E}">
        <p14:creationId xmlns:p14="http://schemas.microsoft.com/office/powerpoint/2010/main" val="2618011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C2DBD-028B-49D9-6C84-F125C991C2CB}"/>
              </a:ext>
            </a:extLst>
          </p:cNvPr>
          <p:cNvSpPr>
            <a:spLocks noGrp="1"/>
          </p:cNvSpPr>
          <p:nvPr>
            <p:ph type="ctrTitle"/>
          </p:nvPr>
        </p:nvSpPr>
        <p:spPr>
          <a:xfrm>
            <a:off x="1348563" y="2999009"/>
            <a:ext cx="5530702" cy="1498563"/>
          </a:xfrm>
          <a:prstGeom prst="rect">
            <a:avLst/>
          </a:prstGeom>
        </p:spPr>
        <p:txBody>
          <a:bodyPr anchor="b"/>
          <a:lstStyle>
            <a:lvl1pPr algn="l">
              <a:defRPr sz="4400">
                <a:latin typeface="Aptos" panose="020B00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3DACA4A-4B91-88AE-FE04-061A5E11A90A}"/>
              </a:ext>
            </a:extLst>
          </p:cNvPr>
          <p:cNvSpPr>
            <a:spLocks noGrp="1"/>
          </p:cNvSpPr>
          <p:nvPr>
            <p:ph type="subTitle" idx="1"/>
          </p:nvPr>
        </p:nvSpPr>
        <p:spPr>
          <a:xfrm>
            <a:off x="1348563" y="4997302"/>
            <a:ext cx="7359502" cy="744279"/>
          </a:xfrm>
          <a:prstGeom prst="rect">
            <a:avLst/>
          </a:prstGeom>
        </p:spPr>
        <p:txBody>
          <a:bodyPr/>
          <a:lstStyle>
            <a:lvl1pPr marL="0" indent="0" algn="l">
              <a:buNone/>
              <a:defRPr sz="2400">
                <a:solidFill>
                  <a:schemeClr val="tx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494150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91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C2DBD-028B-49D9-6C84-F125C991C2CB}"/>
              </a:ext>
            </a:extLst>
          </p:cNvPr>
          <p:cNvSpPr>
            <a:spLocks noGrp="1"/>
          </p:cNvSpPr>
          <p:nvPr>
            <p:ph type="ctrTitle"/>
          </p:nvPr>
        </p:nvSpPr>
        <p:spPr>
          <a:xfrm>
            <a:off x="1348563" y="2999009"/>
            <a:ext cx="5530702" cy="1498563"/>
          </a:xfrm>
          <a:prstGeom prst="rect">
            <a:avLst/>
          </a:prstGeom>
        </p:spPr>
        <p:txBody>
          <a:bodyPr anchor="b"/>
          <a:lstStyle>
            <a:lvl1pPr algn="l">
              <a:defRPr sz="4400">
                <a:latin typeface="Aptos" panose="020B00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3DACA4A-4B91-88AE-FE04-061A5E11A90A}"/>
              </a:ext>
            </a:extLst>
          </p:cNvPr>
          <p:cNvSpPr>
            <a:spLocks noGrp="1"/>
          </p:cNvSpPr>
          <p:nvPr>
            <p:ph type="subTitle" idx="1"/>
          </p:nvPr>
        </p:nvSpPr>
        <p:spPr>
          <a:xfrm>
            <a:off x="1348563" y="4997302"/>
            <a:ext cx="7359502" cy="744279"/>
          </a:xfrm>
          <a:prstGeom prst="rect">
            <a:avLst/>
          </a:prstGeom>
        </p:spPr>
        <p:txBody>
          <a:bodyPr/>
          <a:lstStyle>
            <a:lvl1pPr marL="0" indent="0" algn="l">
              <a:buNone/>
              <a:defRPr sz="2400">
                <a:solidFill>
                  <a:schemeClr val="tx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129426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91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E8F55-45BD-CC4B-96F0-44CB2ADE02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BCDA09-A311-C7C9-9BCE-41B27260F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7914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A6B2E9-22CF-667D-0168-3F4FDB7C7566}"/>
              </a:ext>
            </a:extLst>
          </p:cNvPr>
          <p:cNvSpPr>
            <a:spLocks noGrp="1"/>
          </p:cNvSpPr>
          <p:nvPr>
            <p:ph idx="1"/>
          </p:nvPr>
        </p:nvSpPr>
        <p:spPr>
          <a:xfrm>
            <a:off x="657446" y="1874904"/>
            <a:ext cx="10772554" cy="386456"/>
          </a:xfrm>
        </p:spPr>
        <p:txBody>
          <a:bodyPr>
            <a:no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9152D074-A490-6BC6-EDFA-E297E05D6560}"/>
              </a:ext>
            </a:extLst>
          </p:cNvPr>
          <p:cNvSpPr/>
          <p:nvPr userDrawn="1"/>
        </p:nvSpPr>
        <p:spPr>
          <a:xfrm>
            <a:off x="-10634" y="0"/>
            <a:ext cx="12202635" cy="287078"/>
          </a:xfrm>
          <a:prstGeom prst="rect">
            <a:avLst/>
          </a:prstGeom>
          <a:gradFill flip="none" rotWithShape="1">
            <a:gsLst>
              <a:gs pos="0">
                <a:srgbClr val="00B5CC"/>
              </a:gs>
              <a:gs pos="100000">
                <a:srgbClr val="1F496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
        <p:nvSpPr>
          <p:cNvPr id="8" name="Rectangle 7">
            <a:extLst>
              <a:ext uri="{FF2B5EF4-FFF2-40B4-BE49-F238E27FC236}">
                <a16:creationId xmlns:a16="http://schemas.microsoft.com/office/drawing/2014/main" id="{1C7EE0E8-7680-C0D2-3A90-2DB9207694CD}"/>
              </a:ext>
            </a:extLst>
          </p:cNvPr>
          <p:cNvSpPr/>
          <p:nvPr userDrawn="1"/>
        </p:nvSpPr>
        <p:spPr>
          <a:xfrm>
            <a:off x="0" y="608613"/>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
        <p:nvSpPr>
          <p:cNvPr id="4" name="Content Placeholder 2">
            <a:extLst>
              <a:ext uri="{FF2B5EF4-FFF2-40B4-BE49-F238E27FC236}">
                <a16:creationId xmlns:a16="http://schemas.microsoft.com/office/drawing/2014/main" id="{39A059A4-E536-43AA-2AF3-F6FB8E35D11E}"/>
              </a:ext>
            </a:extLst>
          </p:cNvPr>
          <p:cNvSpPr>
            <a:spLocks noGrp="1"/>
          </p:cNvSpPr>
          <p:nvPr>
            <p:ph idx="10"/>
          </p:nvPr>
        </p:nvSpPr>
        <p:spPr>
          <a:xfrm>
            <a:off x="657446" y="2420972"/>
            <a:ext cx="10772554" cy="3837466"/>
          </a:xfrm>
        </p:spPr>
        <p:txBody>
          <a:bodyPr>
            <a:noAutofit/>
          </a:bodyPr>
          <a:lstStyle>
            <a:lvl1pPr>
              <a:defRPr sz="1800"/>
            </a:lvl1pPr>
            <a:lvl2pPr>
              <a:defRPr sz="1600"/>
            </a:lvl2pPr>
            <a:lvl3pPr>
              <a:defRPr sz="14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1">
            <a:extLst>
              <a:ext uri="{FF2B5EF4-FFF2-40B4-BE49-F238E27FC236}">
                <a16:creationId xmlns:a16="http://schemas.microsoft.com/office/drawing/2014/main" id="{B01F6963-A6BD-D97D-0C54-70BB78FF0F10}"/>
              </a:ext>
            </a:extLst>
          </p:cNvPr>
          <p:cNvSpPr>
            <a:spLocks noGrp="1"/>
          </p:cNvSpPr>
          <p:nvPr>
            <p:ph type="title"/>
          </p:nvPr>
        </p:nvSpPr>
        <p:spPr>
          <a:xfrm>
            <a:off x="539610" y="642326"/>
            <a:ext cx="10772554" cy="597122"/>
          </a:xfrm>
        </p:spPr>
        <p:txBody>
          <a:bodyPr/>
          <a:lstStyle/>
          <a:p>
            <a:r>
              <a:rPr lang="en-US"/>
              <a:t>Click to edit Master title style</a:t>
            </a:r>
          </a:p>
        </p:txBody>
      </p:sp>
    </p:spTree>
    <p:extLst>
      <p:ext uri="{BB962C8B-B14F-4D97-AF65-F5344CB8AC3E}">
        <p14:creationId xmlns:p14="http://schemas.microsoft.com/office/powerpoint/2010/main" val="272271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4E9DB-44E0-980C-DD46-5E63922F12F4}"/>
              </a:ext>
            </a:extLst>
          </p:cNvPr>
          <p:cNvSpPr>
            <a:spLocks noGrp="1"/>
          </p:cNvSpPr>
          <p:nvPr>
            <p:ph type="title"/>
          </p:nvPr>
        </p:nvSpPr>
        <p:spPr>
          <a:xfrm>
            <a:off x="539610" y="642326"/>
            <a:ext cx="10772554" cy="5971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6A6B2E9-22CF-667D-0168-3F4FDB7C75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152D074-A490-6BC6-EDFA-E297E05D6560}"/>
              </a:ext>
            </a:extLst>
          </p:cNvPr>
          <p:cNvSpPr/>
          <p:nvPr userDrawn="1"/>
        </p:nvSpPr>
        <p:spPr>
          <a:xfrm>
            <a:off x="-10634" y="0"/>
            <a:ext cx="12202635" cy="287078"/>
          </a:xfrm>
          <a:prstGeom prst="rect">
            <a:avLst/>
          </a:prstGeom>
          <a:gradFill flip="none" rotWithShape="1">
            <a:gsLst>
              <a:gs pos="0">
                <a:srgbClr val="00B5CC"/>
              </a:gs>
              <a:gs pos="100000">
                <a:srgbClr val="1F496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
        <p:nvSpPr>
          <p:cNvPr id="8" name="Rectangle 7">
            <a:extLst>
              <a:ext uri="{FF2B5EF4-FFF2-40B4-BE49-F238E27FC236}">
                <a16:creationId xmlns:a16="http://schemas.microsoft.com/office/drawing/2014/main" id="{1C7EE0E8-7680-C0D2-3A90-2DB9207694CD}"/>
              </a:ext>
            </a:extLst>
          </p:cNvPr>
          <p:cNvSpPr/>
          <p:nvPr userDrawn="1"/>
        </p:nvSpPr>
        <p:spPr>
          <a:xfrm>
            <a:off x="0" y="608613"/>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
        <p:nvSpPr>
          <p:cNvPr id="9" name="Pentagon 12">
            <a:extLst>
              <a:ext uri="{FF2B5EF4-FFF2-40B4-BE49-F238E27FC236}">
                <a16:creationId xmlns:a16="http://schemas.microsoft.com/office/drawing/2014/main" id="{8FB65864-2E18-FFD3-1D14-7CC674BA389F}"/>
              </a:ext>
            </a:extLst>
          </p:cNvPr>
          <p:cNvSpPr/>
          <p:nvPr userDrawn="1"/>
        </p:nvSpPr>
        <p:spPr>
          <a:xfrm rot="5400000">
            <a:off x="10502890" y="-195732"/>
            <a:ext cx="868538" cy="1260009"/>
          </a:xfrm>
          <a:prstGeom prst="homePlate">
            <a:avLst>
              <a:gd name="adj" fmla="val 19114"/>
            </a:avLst>
          </a:prstGeom>
          <a:solidFill>
            <a:srgbClr val="1AB0C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pic>
        <p:nvPicPr>
          <p:cNvPr id="10" name="Picture 9">
            <a:extLst>
              <a:ext uri="{FF2B5EF4-FFF2-40B4-BE49-F238E27FC236}">
                <a16:creationId xmlns:a16="http://schemas.microsoft.com/office/drawing/2014/main" id="{16243E3C-CD48-5FBC-7080-7AE448B40A6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17677"/>
          <a:stretch/>
        </p:blipFill>
        <p:spPr>
          <a:xfrm>
            <a:off x="10411611" y="201713"/>
            <a:ext cx="1024119" cy="474239"/>
          </a:xfrm>
          <a:prstGeom prst="rect">
            <a:avLst/>
          </a:prstGeom>
        </p:spPr>
      </p:pic>
    </p:spTree>
    <p:extLst>
      <p:ext uri="{BB962C8B-B14F-4D97-AF65-F5344CB8AC3E}">
        <p14:creationId xmlns:p14="http://schemas.microsoft.com/office/powerpoint/2010/main" val="939645864"/>
      </p:ext>
    </p:extLst>
  </p:cSld>
  <p:clrMapOvr>
    <a:masterClrMapping/>
  </p:clrMapOvr>
  <p:extLst>
    <p:ext uri="{DCECCB84-F9BA-43D5-87BE-67443E8EF086}">
      <p15:sldGuideLst xmlns:p15="http://schemas.microsoft.com/office/powerpoint/2012/main">
        <p15:guide id="1" orient="horz" pos="576" userDrawn="1">
          <p15:clr>
            <a:srgbClr val="FBAE40"/>
          </p15:clr>
        </p15:guide>
        <p15:guide id="2" orient="horz" pos="2160" userDrawn="1">
          <p15:clr>
            <a:srgbClr val="FBAE40"/>
          </p15:clr>
        </p15:guide>
        <p15:guide id="3" pos="40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A6B2E9-22CF-667D-0168-3F4FDB7C75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152D074-A490-6BC6-EDFA-E297E05D6560}"/>
              </a:ext>
            </a:extLst>
          </p:cNvPr>
          <p:cNvSpPr/>
          <p:nvPr userDrawn="1"/>
        </p:nvSpPr>
        <p:spPr>
          <a:xfrm>
            <a:off x="-10634" y="0"/>
            <a:ext cx="12202635" cy="287078"/>
          </a:xfrm>
          <a:prstGeom prst="rect">
            <a:avLst/>
          </a:prstGeom>
          <a:gradFill flip="none" rotWithShape="1">
            <a:gsLst>
              <a:gs pos="0">
                <a:srgbClr val="00B5CC"/>
              </a:gs>
              <a:gs pos="100000">
                <a:srgbClr val="1F496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
        <p:nvSpPr>
          <p:cNvPr id="8" name="Rectangle 7">
            <a:extLst>
              <a:ext uri="{FF2B5EF4-FFF2-40B4-BE49-F238E27FC236}">
                <a16:creationId xmlns:a16="http://schemas.microsoft.com/office/drawing/2014/main" id="{1C7EE0E8-7680-C0D2-3A90-2DB9207694CD}"/>
              </a:ext>
            </a:extLst>
          </p:cNvPr>
          <p:cNvSpPr/>
          <p:nvPr userDrawn="1"/>
        </p:nvSpPr>
        <p:spPr>
          <a:xfrm>
            <a:off x="0" y="608613"/>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
        <p:nvSpPr>
          <p:cNvPr id="4" name="Pentagon 6">
            <a:extLst>
              <a:ext uri="{FF2B5EF4-FFF2-40B4-BE49-F238E27FC236}">
                <a16:creationId xmlns:a16="http://schemas.microsoft.com/office/drawing/2014/main" id="{C92B6840-AEB6-1806-139E-01BFF2AD3B8C}"/>
              </a:ext>
            </a:extLst>
          </p:cNvPr>
          <p:cNvSpPr/>
          <p:nvPr userDrawn="1"/>
        </p:nvSpPr>
        <p:spPr>
          <a:xfrm rot="5400000">
            <a:off x="11079499" y="28463"/>
            <a:ext cx="681037" cy="624115"/>
          </a:xfrm>
          <a:prstGeom prst="homePlate">
            <a:avLst>
              <a:gd name="adj" fmla="val 19114"/>
            </a:avLst>
          </a:prstGeom>
          <a:solidFill>
            <a:srgbClr val="1AB0C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ptos" panose="020B0004020202020204" pitchFamily="34" charset="0"/>
            </a:endParaRPr>
          </a:p>
        </p:txBody>
      </p:sp>
      <p:pic>
        <p:nvPicPr>
          <p:cNvPr id="5" name="Picture 4">
            <a:extLst>
              <a:ext uri="{FF2B5EF4-FFF2-40B4-BE49-F238E27FC236}">
                <a16:creationId xmlns:a16="http://schemas.microsoft.com/office/drawing/2014/main" id="{46B80B51-3779-3438-B699-38B11213D654}"/>
              </a:ext>
            </a:extLst>
          </p:cNvPr>
          <p:cNvPicPr>
            <a:picLocks noChangeAspect="1"/>
          </p:cNvPicPr>
          <p:nvPr userDrawn="1"/>
        </p:nvPicPr>
        <p:blipFill>
          <a:blip r:embed="rId2"/>
          <a:srcRect/>
          <a:stretch/>
        </p:blipFill>
        <p:spPr>
          <a:xfrm>
            <a:off x="11230511" y="187328"/>
            <a:ext cx="379013" cy="379013"/>
          </a:xfrm>
          <a:prstGeom prst="rect">
            <a:avLst/>
          </a:prstGeom>
        </p:spPr>
      </p:pic>
      <p:sp>
        <p:nvSpPr>
          <p:cNvPr id="6" name="Title 1">
            <a:extLst>
              <a:ext uri="{FF2B5EF4-FFF2-40B4-BE49-F238E27FC236}">
                <a16:creationId xmlns:a16="http://schemas.microsoft.com/office/drawing/2014/main" id="{E7501D85-699A-9948-3BD5-B72C24F9C57D}"/>
              </a:ext>
            </a:extLst>
          </p:cNvPr>
          <p:cNvSpPr>
            <a:spLocks noGrp="1"/>
          </p:cNvSpPr>
          <p:nvPr>
            <p:ph type="title"/>
          </p:nvPr>
        </p:nvSpPr>
        <p:spPr>
          <a:xfrm>
            <a:off x="539610" y="642326"/>
            <a:ext cx="10772554" cy="597122"/>
          </a:xfrm>
        </p:spPr>
        <p:txBody>
          <a:bodyPr/>
          <a:lstStyle/>
          <a:p>
            <a:r>
              <a:rPr lang="en-US"/>
              <a:t>Click to edit Master title style</a:t>
            </a:r>
          </a:p>
        </p:txBody>
      </p:sp>
    </p:spTree>
    <p:extLst>
      <p:ext uri="{BB962C8B-B14F-4D97-AF65-F5344CB8AC3E}">
        <p14:creationId xmlns:p14="http://schemas.microsoft.com/office/powerpoint/2010/main" val="2618011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671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24"/>
        <p:cNvGrpSpPr/>
        <p:nvPr/>
      </p:nvGrpSpPr>
      <p:grpSpPr>
        <a:xfrm>
          <a:off x="0" y="0"/>
          <a:ext cx="0" cy="0"/>
          <a:chOff x="0" y="0"/>
          <a:chExt cx="0" cy="0"/>
        </a:xfrm>
      </p:grpSpPr>
      <p:sp>
        <p:nvSpPr>
          <p:cNvPr id="25" name="Google Shape;25;p38"/>
          <p:cNvSpPr txBox="1">
            <a:spLocks noGrp="1"/>
          </p:cNvSpPr>
          <p:nvPr>
            <p:ph type="title"/>
          </p:nvPr>
        </p:nvSpPr>
        <p:spPr>
          <a:xfrm>
            <a:off x="657446" y="753215"/>
            <a:ext cx="10772554" cy="5971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8"/>
          <p:cNvSpPr txBox="1">
            <a:spLocks noGrp="1"/>
          </p:cNvSpPr>
          <p:nvPr>
            <p:ph type="body" idx="1"/>
          </p:nvPr>
        </p:nvSpPr>
        <p:spPr>
          <a:xfrm>
            <a:off x="657446" y="1874904"/>
            <a:ext cx="10772554" cy="3864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8"/>
          <p:cNvSpPr/>
          <p:nvPr/>
        </p:nvSpPr>
        <p:spPr>
          <a:xfrm>
            <a:off x="-10634" y="0"/>
            <a:ext cx="12202635" cy="287078"/>
          </a:xfrm>
          <a:prstGeom prst="rect">
            <a:avLst/>
          </a:prstGeom>
          <a:gradFill>
            <a:gsLst>
              <a:gs pos="0">
                <a:srgbClr val="00B5CC"/>
              </a:gs>
              <a:gs pos="100000">
                <a:srgbClr val="1F496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 name="Google Shape;28;p38"/>
          <p:cNvSpPr/>
          <p:nvPr/>
        </p:nvSpPr>
        <p:spPr>
          <a:xfrm>
            <a:off x="0" y="608613"/>
            <a:ext cx="96012"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 name="Google Shape;29;p38"/>
          <p:cNvSpPr txBox="1">
            <a:spLocks noGrp="1"/>
          </p:cNvSpPr>
          <p:nvPr>
            <p:ph type="body" idx="2"/>
          </p:nvPr>
        </p:nvSpPr>
        <p:spPr>
          <a:xfrm>
            <a:off x="657446" y="2420972"/>
            <a:ext cx="10772554" cy="38374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203523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blue and black logo&#10;&#10;Description automatically generated">
            <a:extLst>
              <a:ext uri="{FF2B5EF4-FFF2-40B4-BE49-F238E27FC236}">
                <a16:creationId xmlns:a16="http://schemas.microsoft.com/office/drawing/2014/main" id="{C878A128-84E5-BEDC-9B39-782B559D1A02}"/>
              </a:ext>
            </a:extLst>
          </p:cNvPr>
          <p:cNvPicPr>
            <a:picLocks noChangeAspect="1"/>
          </p:cNvPicPr>
          <p:nvPr userDrawn="1"/>
        </p:nvPicPr>
        <p:blipFill>
          <a:blip r:embed="rId3"/>
          <a:stretch>
            <a:fillRect/>
          </a:stretch>
        </p:blipFill>
        <p:spPr>
          <a:xfrm>
            <a:off x="598982" y="593313"/>
            <a:ext cx="2075980" cy="1084925"/>
          </a:xfrm>
          <a:prstGeom prst="rect">
            <a:avLst/>
          </a:prstGeom>
        </p:spPr>
      </p:pic>
      <p:grpSp>
        <p:nvGrpSpPr>
          <p:cNvPr id="4" name="Group 3">
            <a:extLst>
              <a:ext uri="{FF2B5EF4-FFF2-40B4-BE49-F238E27FC236}">
                <a16:creationId xmlns:a16="http://schemas.microsoft.com/office/drawing/2014/main" id="{9E7C8F9D-6F98-111B-41B1-4CE61B2A2779}"/>
              </a:ext>
            </a:extLst>
          </p:cNvPr>
          <p:cNvGrpSpPr/>
          <p:nvPr userDrawn="1"/>
        </p:nvGrpSpPr>
        <p:grpSpPr>
          <a:xfrm>
            <a:off x="8217763" y="-8909"/>
            <a:ext cx="3974237" cy="6875817"/>
            <a:chOff x="9512851" y="-8909"/>
            <a:chExt cx="2690987" cy="6875817"/>
          </a:xfrm>
        </p:grpSpPr>
        <p:sp>
          <p:nvSpPr>
            <p:cNvPr id="8" name="Rectangle 5">
              <a:extLst>
                <a:ext uri="{FF2B5EF4-FFF2-40B4-BE49-F238E27FC236}">
                  <a16:creationId xmlns:a16="http://schemas.microsoft.com/office/drawing/2014/main" id="{32ECF4D7-EB0C-ED37-B13D-247AB6CDC72B}"/>
                </a:ext>
              </a:extLst>
            </p:cNvPr>
            <p:cNvSpPr/>
            <p:nvPr/>
          </p:nvSpPr>
          <p:spPr>
            <a:xfrm rot="5400000" flipV="1">
              <a:off x="7615840" y="2294429"/>
              <a:ext cx="6866908" cy="2260237"/>
            </a:xfrm>
            <a:custGeom>
              <a:avLst/>
              <a:gdLst>
                <a:gd name="connsiteX0" fmla="*/ 0 w 6893626"/>
                <a:gd name="connsiteY0" fmla="*/ 0 h 2260237"/>
                <a:gd name="connsiteX1" fmla="*/ 6893626 w 6893626"/>
                <a:gd name="connsiteY1" fmla="*/ 0 h 2260237"/>
                <a:gd name="connsiteX2" fmla="*/ 6893626 w 6893626"/>
                <a:gd name="connsiteY2" fmla="*/ 2260237 h 2260237"/>
                <a:gd name="connsiteX3" fmla="*/ 0 w 6893626"/>
                <a:gd name="connsiteY3" fmla="*/ 2260237 h 2260237"/>
                <a:gd name="connsiteX4" fmla="*/ 0 w 6893626"/>
                <a:gd name="connsiteY4" fmla="*/ 0 h 2260237"/>
                <a:gd name="connsiteX0" fmla="*/ 0 w 6893626"/>
                <a:gd name="connsiteY0" fmla="*/ 0 h 2260237"/>
                <a:gd name="connsiteX1" fmla="*/ 6893626 w 6893626"/>
                <a:gd name="connsiteY1" fmla="*/ 1080655 h 2260237"/>
                <a:gd name="connsiteX2" fmla="*/ 6893626 w 6893626"/>
                <a:gd name="connsiteY2" fmla="*/ 2260237 h 2260237"/>
                <a:gd name="connsiteX3" fmla="*/ 0 w 6893626"/>
                <a:gd name="connsiteY3" fmla="*/ 2260237 h 2260237"/>
                <a:gd name="connsiteX4" fmla="*/ 0 w 6893626"/>
                <a:gd name="connsiteY4" fmla="*/ 0 h 2260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3626" h="2260237">
                  <a:moveTo>
                    <a:pt x="0" y="0"/>
                  </a:moveTo>
                  <a:lnTo>
                    <a:pt x="6893626" y="1080655"/>
                  </a:lnTo>
                  <a:lnTo>
                    <a:pt x="6893626" y="2260237"/>
                  </a:lnTo>
                  <a:lnTo>
                    <a:pt x="0" y="2260237"/>
                  </a:lnTo>
                  <a:lnTo>
                    <a:pt x="0" y="0"/>
                  </a:lnTo>
                  <a:close/>
                </a:path>
              </a:pathLst>
            </a:custGeom>
            <a:gradFill flip="none" rotWithShape="1">
              <a:gsLst>
                <a:gs pos="0">
                  <a:srgbClr val="00B5CC"/>
                </a:gs>
                <a:gs pos="100000">
                  <a:srgbClr val="1F496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
          <p:nvSpPr>
            <p:cNvPr id="9" name="Rectangle 13">
              <a:extLst>
                <a:ext uri="{FF2B5EF4-FFF2-40B4-BE49-F238E27FC236}">
                  <a16:creationId xmlns:a16="http://schemas.microsoft.com/office/drawing/2014/main" id="{30793CC9-2088-187A-C9DB-74A5CC907B2D}"/>
                </a:ext>
              </a:extLst>
            </p:cNvPr>
            <p:cNvSpPr/>
            <p:nvPr/>
          </p:nvSpPr>
          <p:spPr>
            <a:xfrm rot="16200000">
              <a:off x="7417418" y="2092325"/>
              <a:ext cx="6870015" cy="2679149"/>
            </a:xfrm>
            <a:custGeom>
              <a:avLst/>
              <a:gdLst>
                <a:gd name="connsiteX0" fmla="*/ 0 w 6893628"/>
                <a:gd name="connsiteY0" fmla="*/ 0 h 1634838"/>
                <a:gd name="connsiteX1" fmla="*/ 6893628 w 6893628"/>
                <a:gd name="connsiteY1" fmla="*/ 0 h 1634838"/>
                <a:gd name="connsiteX2" fmla="*/ 6893628 w 6893628"/>
                <a:gd name="connsiteY2" fmla="*/ 1634838 h 1634838"/>
                <a:gd name="connsiteX3" fmla="*/ 0 w 6893628"/>
                <a:gd name="connsiteY3" fmla="*/ 1634838 h 1634838"/>
                <a:gd name="connsiteX4" fmla="*/ 0 w 6893628"/>
                <a:gd name="connsiteY4" fmla="*/ 0 h 1634838"/>
                <a:gd name="connsiteX0" fmla="*/ 0 w 6929253"/>
                <a:gd name="connsiteY0" fmla="*/ 0 h 1634838"/>
                <a:gd name="connsiteX1" fmla="*/ 6929253 w 6929253"/>
                <a:gd name="connsiteY1" fmla="*/ 1199407 h 1634838"/>
                <a:gd name="connsiteX2" fmla="*/ 6893628 w 6929253"/>
                <a:gd name="connsiteY2" fmla="*/ 1634838 h 1634838"/>
                <a:gd name="connsiteX3" fmla="*/ 0 w 6929253"/>
                <a:gd name="connsiteY3" fmla="*/ 1634838 h 1634838"/>
                <a:gd name="connsiteX4" fmla="*/ 0 w 6929253"/>
                <a:gd name="connsiteY4" fmla="*/ 0 h 1634838"/>
                <a:gd name="connsiteX0" fmla="*/ 0 w 6893628"/>
                <a:gd name="connsiteY0" fmla="*/ 0 h 1634838"/>
                <a:gd name="connsiteX1" fmla="*/ 6887687 w 6893628"/>
                <a:gd name="connsiteY1" fmla="*/ 1191486 h 1634838"/>
                <a:gd name="connsiteX2" fmla="*/ 6893628 w 6893628"/>
                <a:gd name="connsiteY2" fmla="*/ 1634838 h 1634838"/>
                <a:gd name="connsiteX3" fmla="*/ 0 w 6893628"/>
                <a:gd name="connsiteY3" fmla="*/ 1634838 h 1634838"/>
                <a:gd name="connsiteX4" fmla="*/ 0 w 6893628"/>
                <a:gd name="connsiteY4" fmla="*/ 0 h 1634838"/>
                <a:gd name="connsiteX0" fmla="*/ 0 w 6899855"/>
                <a:gd name="connsiteY0" fmla="*/ 0 h 1634838"/>
                <a:gd name="connsiteX1" fmla="*/ 6899593 w 6899855"/>
                <a:gd name="connsiteY1" fmla="*/ 965855 h 1634838"/>
                <a:gd name="connsiteX2" fmla="*/ 6893628 w 6899855"/>
                <a:gd name="connsiteY2" fmla="*/ 1634838 h 1634838"/>
                <a:gd name="connsiteX3" fmla="*/ 0 w 6899855"/>
                <a:gd name="connsiteY3" fmla="*/ 1634838 h 1634838"/>
                <a:gd name="connsiteX4" fmla="*/ 0 w 6899855"/>
                <a:gd name="connsiteY4" fmla="*/ 0 h 1634838"/>
                <a:gd name="connsiteX0" fmla="*/ 0 w 6899855"/>
                <a:gd name="connsiteY0" fmla="*/ 0 h 1634838"/>
                <a:gd name="connsiteX1" fmla="*/ 6899593 w 6899855"/>
                <a:gd name="connsiteY1" fmla="*/ 1306437 h 1634838"/>
                <a:gd name="connsiteX2" fmla="*/ 6893628 w 6899855"/>
                <a:gd name="connsiteY2" fmla="*/ 1634838 h 1634838"/>
                <a:gd name="connsiteX3" fmla="*/ 0 w 6899855"/>
                <a:gd name="connsiteY3" fmla="*/ 1634838 h 1634838"/>
                <a:gd name="connsiteX4" fmla="*/ 0 w 6899855"/>
                <a:gd name="connsiteY4" fmla="*/ 0 h 163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855" h="1634838">
                  <a:moveTo>
                    <a:pt x="0" y="0"/>
                  </a:moveTo>
                  <a:lnTo>
                    <a:pt x="6899593" y="1306437"/>
                  </a:lnTo>
                  <a:cubicBezTo>
                    <a:pt x="6901573" y="1454221"/>
                    <a:pt x="6891648" y="1487054"/>
                    <a:pt x="6893628" y="1634838"/>
                  </a:cubicBezTo>
                  <a:lnTo>
                    <a:pt x="0" y="1634838"/>
                  </a:lnTo>
                  <a:lnTo>
                    <a:pt x="0" y="0"/>
                  </a:lnTo>
                  <a:close/>
                </a:path>
              </a:pathLst>
            </a:custGeom>
            <a:solidFill>
              <a:srgbClr val="087C9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
          <p:nvSpPr>
            <p:cNvPr id="10" name="Rectangle 13">
              <a:extLst>
                <a:ext uri="{FF2B5EF4-FFF2-40B4-BE49-F238E27FC236}">
                  <a16:creationId xmlns:a16="http://schemas.microsoft.com/office/drawing/2014/main" id="{18B7B956-8FD5-5AAA-F01A-8F195192B6F5}"/>
                </a:ext>
              </a:extLst>
            </p:cNvPr>
            <p:cNvSpPr/>
            <p:nvPr/>
          </p:nvSpPr>
          <p:spPr>
            <a:xfrm rot="16200000">
              <a:off x="7948510" y="2611581"/>
              <a:ext cx="6875817" cy="1634838"/>
            </a:xfrm>
            <a:custGeom>
              <a:avLst/>
              <a:gdLst>
                <a:gd name="connsiteX0" fmla="*/ 0 w 6893628"/>
                <a:gd name="connsiteY0" fmla="*/ 0 h 1634838"/>
                <a:gd name="connsiteX1" fmla="*/ 6893628 w 6893628"/>
                <a:gd name="connsiteY1" fmla="*/ 0 h 1634838"/>
                <a:gd name="connsiteX2" fmla="*/ 6893628 w 6893628"/>
                <a:gd name="connsiteY2" fmla="*/ 1634838 h 1634838"/>
                <a:gd name="connsiteX3" fmla="*/ 0 w 6893628"/>
                <a:gd name="connsiteY3" fmla="*/ 1634838 h 1634838"/>
                <a:gd name="connsiteX4" fmla="*/ 0 w 6893628"/>
                <a:gd name="connsiteY4" fmla="*/ 0 h 1634838"/>
                <a:gd name="connsiteX0" fmla="*/ 0 w 6929253"/>
                <a:gd name="connsiteY0" fmla="*/ 0 h 1634838"/>
                <a:gd name="connsiteX1" fmla="*/ 6929253 w 6929253"/>
                <a:gd name="connsiteY1" fmla="*/ 1199407 h 1634838"/>
                <a:gd name="connsiteX2" fmla="*/ 6893628 w 6929253"/>
                <a:gd name="connsiteY2" fmla="*/ 1634838 h 1634838"/>
                <a:gd name="connsiteX3" fmla="*/ 0 w 6929253"/>
                <a:gd name="connsiteY3" fmla="*/ 1634838 h 1634838"/>
                <a:gd name="connsiteX4" fmla="*/ 0 w 6929253"/>
                <a:gd name="connsiteY4" fmla="*/ 0 h 1634838"/>
                <a:gd name="connsiteX0" fmla="*/ 0 w 6893628"/>
                <a:gd name="connsiteY0" fmla="*/ 0 h 1634838"/>
                <a:gd name="connsiteX1" fmla="*/ 6887687 w 6893628"/>
                <a:gd name="connsiteY1" fmla="*/ 1191486 h 1634838"/>
                <a:gd name="connsiteX2" fmla="*/ 6893628 w 6893628"/>
                <a:gd name="connsiteY2" fmla="*/ 1634838 h 1634838"/>
                <a:gd name="connsiteX3" fmla="*/ 0 w 6893628"/>
                <a:gd name="connsiteY3" fmla="*/ 1634838 h 1634838"/>
                <a:gd name="connsiteX4" fmla="*/ 0 w 6893628"/>
                <a:gd name="connsiteY4" fmla="*/ 0 h 163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3628" h="1634838">
                  <a:moveTo>
                    <a:pt x="0" y="0"/>
                  </a:moveTo>
                  <a:lnTo>
                    <a:pt x="6887687" y="1191486"/>
                  </a:lnTo>
                  <a:cubicBezTo>
                    <a:pt x="6889667" y="1339270"/>
                    <a:pt x="6891648" y="1487054"/>
                    <a:pt x="6893628" y="1634838"/>
                  </a:cubicBezTo>
                  <a:lnTo>
                    <a:pt x="0" y="1634838"/>
                  </a:lnTo>
                  <a:lnTo>
                    <a:pt x="0" y="0"/>
                  </a:lnTo>
                  <a:close/>
                </a:path>
              </a:pathLst>
            </a:custGeom>
            <a:solidFill>
              <a:srgbClr val="1D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grpSp>
    </p:spTree>
    <p:extLst>
      <p:ext uri="{BB962C8B-B14F-4D97-AF65-F5344CB8AC3E}">
        <p14:creationId xmlns:p14="http://schemas.microsoft.com/office/powerpoint/2010/main" val="140968563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ack and blue triangle&#10;&#10;AI-generated content may be incorrect.">
            <a:extLst>
              <a:ext uri="{FF2B5EF4-FFF2-40B4-BE49-F238E27FC236}">
                <a16:creationId xmlns:a16="http://schemas.microsoft.com/office/drawing/2014/main" id="{43932DD1-5050-6946-D523-F97EA57E18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98"/>
            <a:ext cx="12192000" cy="6854004"/>
          </a:xfrm>
          <a:prstGeom prst="rect">
            <a:avLst/>
          </a:prstGeom>
        </p:spPr>
      </p:pic>
      <p:pic>
        <p:nvPicPr>
          <p:cNvPr id="3" name="Picture 2" descr="A blue and black logo&#10;&#10;Description automatically generated">
            <a:extLst>
              <a:ext uri="{FF2B5EF4-FFF2-40B4-BE49-F238E27FC236}">
                <a16:creationId xmlns:a16="http://schemas.microsoft.com/office/drawing/2014/main" id="{C878A128-84E5-BEDC-9B39-782B559D1A02}"/>
              </a:ext>
            </a:extLst>
          </p:cNvPr>
          <p:cNvPicPr>
            <a:picLocks noChangeAspect="1"/>
          </p:cNvPicPr>
          <p:nvPr userDrawn="1"/>
        </p:nvPicPr>
        <p:blipFill>
          <a:blip r:embed="rId4"/>
          <a:stretch>
            <a:fillRect/>
          </a:stretch>
        </p:blipFill>
        <p:spPr>
          <a:xfrm>
            <a:off x="598982" y="593313"/>
            <a:ext cx="2075980" cy="1084925"/>
          </a:xfrm>
          <a:prstGeom prst="rect">
            <a:avLst/>
          </a:prstGeom>
        </p:spPr>
      </p:pic>
    </p:spTree>
    <p:extLst>
      <p:ext uri="{BB962C8B-B14F-4D97-AF65-F5344CB8AC3E}">
        <p14:creationId xmlns:p14="http://schemas.microsoft.com/office/powerpoint/2010/main" val="1056241788"/>
      </p:ext>
    </p:extLst>
  </p:cSld>
  <p:clrMap bg1="lt1" tx1="dk1" bg2="lt2" tx2="dk2" accent1="accent1" accent2="accent2" accent3="accent3" accent4="accent4" accent5="accent5" accent6="accent6" hlink="hlink" folHlink="folHlink"/>
  <p:sldLayoutIdLst>
    <p:sldLayoutId id="21474837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E05B72-12E0-0EAD-1CE5-D245FF75AB6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1998"/>
            <a:ext cx="12191999" cy="6854004"/>
          </a:xfrm>
          <a:prstGeom prst="rect">
            <a:avLst/>
          </a:prstGeom>
        </p:spPr>
      </p:pic>
      <p:pic>
        <p:nvPicPr>
          <p:cNvPr id="3" name="Picture 2">
            <a:extLst>
              <a:ext uri="{FF2B5EF4-FFF2-40B4-BE49-F238E27FC236}">
                <a16:creationId xmlns:a16="http://schemas.microsoft.com/office/drawing/2014/main" id="{C878A128-84E5-BEDC-9B39-782B559D1A0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98982" y="593313"/>
            <a:ext cx="2075979" cy="1084925"/>
          </a:xfrm>
          <a:prstGeom prst="rect">
            <a:avLst/>
          </a:prstGeom>
        </p:spPr>
      </p:pic>
    </p:spTree>
    <p:extLst>
      <p:ext uri="{BB962C8B-B14F-4D97-AF65-F5344CB8AC3E}">
        <p14:creationId xmlns:p14="http://schemas.microsoft.com/office/powerpoint/2010/main" val="2151239511"/>
      </p:ext>
    </p:extLst>
  </p:cSld>
  <p:clrMap bg1="lt1" tx1="dk1" bg2="lt2" tx2="dk2" accent1="accent1" accent2="accent2" accent3="accent3" accent4="accent4" accent5="accent5" accent6="accent6" hlink="hlink" folHlink="folHlink"/>
  <p:sldLayoutIdLst>
    <p:sldLayoutId id="21474837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D51ABE-3E31-C704-4D73-10DE3BD65B7E}"/>
              </a:ext>
            </a:extLst>
          </p:cNvPr>
          <p:cNvSpPr>
            <a:spLocks noGrp="1"/>
          </p:cNvSpPr>
          <p:nvPr>
            <p:ph type="title"/>
          </p:nvPr>
        </p:nvSpPr>
        <p:spPr>
          <a:xfrm>
            <a:off x="657446" y="753215"/>
            <a:ext cx="10772554" cy="5971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990BBB7D-F98E-3C0E-74BF-BB98F340FC15}"/>
              </a:ext>
            </a:extLst>
          </p:cNvPr>
          <p:cNvSpPr>
            <a:spLocks noGrp="1"/>
          </p:cNvSpPr>
          <p:nvPr>
            <p:ph type="body" idx="1"/>
          </p:nvPr>
        </p:nvSpPr>
        <p:spPr>
          <a:xfrm>
            <a:off x="657446" y="1825625"/>
            <a:ext cx="10772554"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FF65E66A-7079-DD2C-F594-E59B6A8BAF48}"/>
              </a:ext>
            </a:extLst>
          </p:cNvPr>
          <p:cNvCxnSpPr>
            <a:cxnSpLocks/>
          </p:cNvCxnSpPr>
          <p:nvPr userDrawn="1"/>
        </p:nvCxnSpPr>
        <p:spPr>
          <a:xfrm>
            <a:off x="11759739" y="6517650"/>
            <a:ext cx="432261"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67A4F5E8-D311-CA2A-B9A6-1AC92AC7CF9E}"/>
              </a:ext>
            </a:extLst>
          </p:cNvPr>
          <p:cNvSpPr txBox="1">
            <a:spLocks/>
          </p:cNvSpPr>
          <p:nvPr userDrawn="1"/>
        </p:nvSpPr>
        <p:spPr>
          <a:xfrm>
            <a:off x="11134899" y="6404468"/>
            <a:ext cx="624840" cy="365125"/>
          </a:xfrm>
          <a:prstGeom prst="rect">
            <a:avLst/>
          </a:prstGeom>
        </p:spPr>
        <p:txBody>
          <a:bodyPr vert="horz" lIns="91440" tIns="45720" rIns="91440" bIns="45720" rtlCol="0" anchor="t" anchorCtr="0"/>
          <a:lstStyle>
            <a:defPPr>
              <a:defRPr lang="en-US"/>
            </a:defPPr>
            <a:lvl1pPr marL="0" algn="r" defTabSz="914400" rtl="0" eaLnBrk="1" latinLnBrk="0" hangingPunct="1">
              <a:defRPr sz="11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E9AEB1-D463-7A48-9B2A-678E6110330A}" type="slidenum">
              <a:rPr lang="en-US" sz="800" smtClean="0">
                <a:solidFill>
                  <a:schemeClr val="bg1">
                    <a:lumMod val="50000"/>
                  </a:schemeClr>
                </a:solidFill>
                <a:latin typeface="Aptos" panose="020B0004020202020204" pitchFamily="34" charset="0"/>
                <a:cs typeface="Arial" panose="020B0604020202020204" pitchFamily="34" charset="0"/>
              </a:rPr>
              <a:pPr/>
              <a:t>‹#›</a:t>
            </a:fld>
            <a:endParaRPr lang="en-US" sz="800">
              <a:solidFill>
                <a:schemeClr val="bg1">
                  <a:lumMod val="50000"/>
                </a:schemeClr>
              </a:solidFill>
              <a:latin typeface="Aptos" panose="020B0004020202020204" pitchFamily="34" charset="0"/>
              <a:cs typeface="Arial" panose="020B0604020202020204" pitchFamily="34" charset="0"/>
            </a:endParaRPr>
          </a:p>
        </p:txBody>
      </p:sp>
      <p:sp>
        <p:nvSpPr>
          <p:cNvPr id="9" name="Footer Placeholder 3">
            <a:extLst>
              <a:ext uri="{FF2B5EF4-FFF2-40B4-BE49-F238E27FC236}">
                <a16:creationId xmlns:a16="http://schemas.microsoft.com/office/drawing/2014/main" id="{601BA1B4-5A10-7E0E-617C-402015995BAF}"/>
              </a:ext>
            </a:extLst>
          </p:cNvPr>
          <p:cNvSpPr txBox="1">
            <a:spLocks/>
          </p:cNvSpPr>
          <p:nvPr userDrawn="1"/>
        </p:nvSpPr>
        <p:spPr>
          <a:xfrm>
            <a:off x="9271591" y="6418071"/>
            <a:ext cx="2290816" cy="365125"/>
          </a:xfrm>
          <a:prstGeom prst="rect">
            <a:avLst/>
          </a:prstGeom>
        </p:spPr>
        <p:txBody>
          <a:bodyPr vert="horz" lIns="91440" tIns="45720" rIns="91440" bIns="45720" rtlCol="0" anchor="t" anchorCtr="0"/>
          <a:lstStyle>
            <a:defPPr>
              <a:defRPr lang="en-US"/>
            </a:defPPr>
            <a:lvl1pPr marL="0" algn="r" defTabSz="914400" rtl="0" eaLnBrk="1" latinLnBrk="0" hangingPunct="1">
              <a:defRPr sz="11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a:solidFill>
                  <a:schemeClr val="bg1">
                    <a:lumMod val="50000"/>
                  </a:schemeClr>
                </a:solidFill>
                <a:effectLst/>
                <a:latin typeface="Aptos" panose="020B0004020202020204" pitchFamily="34" charset="0"/>
                <a:ea typeface="+mn-ea"/>
                <a:cs typeface="Arial" panose="020B0604020202020204" pitchFamily="34" charset="0"/>
              </a:rPr>
              <a:t>© National Philanthropic Trust. All rights reserved. </a:t>
            </a:r>
          </a:p>
        </p:txBody>
      </p:sp>
    </p:spTree>
    <p:extLst>
      <p:ext uri="{BB962C8B-B14F-4D97-AF65-F5344CB8AC3E}">
        <p14:creationId xmlns:p14="http://schemas.microsoft.com/office/powerpoint/2010/main" val="2805727187"/>
      </p:ext>
    </p:extLst>
  </p:cSld>
  <p:clrMap bg1="lt1" tx1="dk1" bg2="lt2" tx2="dk2" accent1="accent1" accent2="accent2" accent3="accent3" accent4="accent4" accent5="accent5" accent6="accent6" hlink="hlink" folHlink="folHlink"/>
  <p:sldLayoutIdLst>
    <p:sldLayoutId id="2147483666" r:id="rId1"/>
    <p:sldLayoutId id="2147483677" r:id="rId2"/>
    <p:sldLayoutId id="2147483667" r:id="rId3"/>
    <p:sldLayoutId id="2147483678" r:id="rId4"/>
    <p:sldLayoutId id="2147483672" r:id="rId5"/>
    <p:sldLayoutId id="2147483679" r:id="rId6"/>
  </p:sldLayoutIdLst>
  <p:txStyles>
    <p:titleStyle>
      <a:lvl1pPr algn="l" defTabSz="914400" rtl="0" eaLnBrk="1" latinLnBrk="0" hangingPunct="1">
        <a:lnSpc>
          <a:spcPct val="90000"/>
        </a:lnSpc>
        <a:spcBef>
          <a:spcPct val="0"/>
        </a:spcBef>
        <a:buNone/>
        <a:defRPr sz="32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091838"/>
      </p:ext>
    </p:extLst>
  </p:cSld>
  <p:clrMap bg1="lt1" tx1="dk1" bg2="lt2" tx2="dk2" accent1="accent1" accent2="accent2" accent3="accent3" accent4="accent4" accent5="accent5" accent6="accent6" hlink="hlink" folHlink="folHlink"/>
  <p:sldLayoutIdLst>
    <p:sldLayoutId id="21474837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155D76"/>
            </a:gs>
            <a:gs pos="100000">
              <a:srgbClr val="174056"/>
            </a:gs>
          </a:gsLst>
          <a:lin ang="5400000" scaled="0"/>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7C8F9D-6F98-111B-41B1-4CE61B2A2779}"/>
              </a:ext>
            </a:extLst>
          </p:cNvPr>
          <p:cNvGrpSpPr/>
          <p:nvPr userDrawn="1"/>
        </p:nvGrpSpPr>
        <p:grpSpPr>
          <a:xfrm>
            <a:off x="8217763" y="-8909"/>
            <a:ext cx="3974237" cy="6875817"/>
            <a:chOff x="9512851" y="-8909"/>
            <a:chExt cx="2690987" cy="6875817"/>
          </a:xfrm>
        </p:grpSpPr>
        <p:sp>
          <p:nvSpPr>
            <p:cNvPr id="8" name="Rectangle 5">
              <a:extLst>
                <a:ext uri="{FF2B5EF4-FFF2-40B4-BE49-F238E27FC236}">
                  <a16:creationId xmlns:a16="http://schemas.microsoft.com/office/drawing/2014/main" id="{32ECF4D7-EB0C-ED37-B13D-247AB6CDC72B}"/>
                </a:ext>
              </a:extLst>
            </p:cNvPr>
            <p:cNvSpPr/>
            <p:nvPr/>
          </p:nvSpPr>
          <p:spPr>
            <a:xfrm rot="5400000" flipV="1">
              <a:off x="7615840" y="2294429"/>
              <a:ext cx="6866908" cy="2260237"/>
            </a:xfrm>
            <a:custGeom>
              <a:avLst/>
              <a:gdLst>
                <a:gd name="connsiteX0" fmla="*/ 0 w 6893626"/>
                <a:gd name="connsiteY0" fmla="*/ 0 h 2260237"/>
                <a:gd name="connsiteX1" fmla="*/ 6893626 w 6893626"/>
                <a:gd name="connsiteY1" fmla="*/ 0 h 2260237"/>
                <a:gd name="connsiteX2" fmla="*/ 6893626 w 6893626"/>
                <a:gd name="connsiteY2" fmla="*/ 2260237 h 2260237"/>
                <a:gd name="connsiteX3" fmla="*/ 0 w 6893626"/>
                <a:gd name="connsiteY3" fmla="*/ 2260237 h 2260237"/>
                <a:gd name="connsiteX4" fmla="*/ 0 w 6893626"/>
                <a:gd name="connsiteY4" fmla="*/ 0 h 2260237"/>
                <a:gd name="connsiteX0" fmla="*/ 0 w 6893626"/>
                <a:gd name="connsiteY0" fmla="*/ 0 h 2260237"/>
                <a:gd name="connsiteX1" fmla="*/ 6893626 w 6893626"/>
                <a:gd name="connsiteY1" fmla="*/ 1080655 h 2260237"/>
                <a:gd name="connsiteX2" fmla="*/ 6893626 w 6893626"/>
                <a:gd name="connsiteY2" fmla="*/ 2260237 h 2260237"/>
                <a:gd name="connsiteX3" fmla="*/ 0 w 6893626"/>
                <a:gd name="connsiteY3" fmla="*/ 2260237 h 2260237"/>
                <a:gd name="connsiteX4" fmla="*/ 0 w 6893626"/>
                <a:gd name="connsiteY4" fmla="*/ 0 h 2260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3626" h="2260237">
                  <a:moveTo>
                    <a:pt x="0" y="0"/>
                  </a:moveTo>
                  <a:lnTo>
                    <a:pt x="6893626" y="1080655"/>
                  </a:lnTo>
                  <a:lnTo>
                    <a:pt x="6893626" y="2260237"/>
                  </a:lnTo>
                  <a:lnTo>
                    <a:pt x="0" y="2260237"/>
                  </a:lnTo>
                  <a:lnTo>
                    <a:pt x="0" y="0"/>
                  </a:lnTo>
                  <a:close/>
                </a:path>
              </a:pathLst>
            </a:custGeom>
            <a:gradFill flip="none" rotWithShape="1">
              <a:gsLst>
                <a:gs pos="0">
                  <a:srgbClr val="00B5CC">
                    <a:alpha val="37000"/>
                  </a:srgbClr>
                </a:gs>
                <a:gs pos="100000">
                  <a:srgbClr val="1F496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
          <p:nvSpPr>
            <p:cNvPr id="9" name="Rectangle 13">
              <a:extLst>
                <a:ext uri="{FF2B5EF4-FFF2-40B4-BE49-F238E27FC236}">
                  <a16:creationId xmlns:a16="http://schemas.microsoft.com/office/drawing/2014/main" id="{30793CC9-2088-187A-C9DB-74A5CC907B2D}"/>
                </a:ext>
              </a:extLst>
            </p:cNvPr>
            <p:cNvSpPr/>
            <p:nvPr/>
          </p:nvSpPr>
          <p:spPr>
            <a:xfrm rot="16200000">
              <a:off x="7417418" y="2092325"/>
              <a:ext cx="6870015" cy="2679149"/>
            </a:xfrm>
            <a:custGeom>
              <a:avLst/>
              <a:gdLst>
                <a:gd name="connsiteX0" fmla="*/ 0 w 6893628"/>
                <a:gd name="connsiteY0" fmla="*/ 0 h 1634838"/>
                <a:gd name="connsiteX1" fmla="*/ 6893628 w 6893628"/>
                <a:gd name="connsiteY1" fmla="*/ 0 h 1634838"/>
                <a:gd name="connsiteX2" fmla="*/ 6893628 w 6893628"/>
                <a:gd name="connsiteY2" fmla="*/ 1634838 h 1634838"/>
                <a:gd name="connsiteX3" fmla="*/ 0 w 6893628"/>
                <a:gd name="connsiteY3" fmla="*/ 1634838 h 1634838"/>
                <a:gd name="connsiteX4" fmla="*/ 0 w 6893628"/>
                <a:gd name="connsiteY4" fmla="*/ 0 h 1634838"/>
                <a:gd name="connsiteX0" fmla="*/ 0 w 6929253"/>
                <a:gd name="connsiteY0" fmla="*/ 0 h 1634838"/>
                <a:gd name="connsiteX1" fmla="*/ 6929253 w 6929253"/>
                <a:gd name="connsiteY1" fmla="*/ 1199407 h 1634838"/>
                <a:gd name="connsiteX2" fmla="*/ 6893628 w 6929253"/>
                <a:gd name="connsiteY2" fmla="*/ 1634838 h 1634838"/>
                <a:gd name="connsiteX3" fmla="*/ 0 w 6929253"/>
                <a:gd name="connsiteY3" fmla="*/ 1634838 h 1634838"/>
                <a:gd name="connsiteX4" fmla="*/ 0 w 6929253"/>
                <a:gd name="connsiteY4" fmla="*/ 0 h 1634838"/>
                <a:gd name="connsiteX0" fmla="*/ 0 w 6893628"/>
                <a:gd name="connsiteY0" fmla="*/ 0 h 1634838"/>
                <a:gd name="connsiteX1" fmla="*/ 6887687 w 6893628"/>
                <a:gd name="connsiteY1" fmla="*/ 1191486 h 1634838"/>
                <a:gd name="connsiteX2" fmla="*/ 6893628 w 6893628"/>
                <a:gd name="connsiteY2" fmla="*/ 1634838 h 1634838"/>
                <a:gd name="connsiteX3" fmla="*/ 0 w 6893628"/>
                <a:gd name="connsiteY3" fmla="*/ 1634838 h 1634838"/>
                <a:gd name="connsiteX4" fmla="*/ 0 w 6893628"/>
                <a:gd name="connsiteY4" fmla="*/ 0 h 1634838"/>
                <a:gd name="connsiteX0" fmla="*/ 0 w 6899855"/>
                <a:gd name="connsiteY0" fmla="*/ 0 h 1634838"/>
                <a:gd name="connsiteX1" fmla="*/ 6899593 w 6899855"/>
                <a:gd name="connsiteY1" fmla="*/ 965855 h 1634838"/>
                <a:gd name="connsiteX2" fmla="*/ 6893628 w 6899855"/>
                <a:gd name="connsiteY2" fmla="*/ 1634838 h 1634838"/>
                <a:gd name="connsiteX3" fmla="*/ 0 w 6899855"/>
                <a:gd name="connsiteY3" fmla="*/ 1634838 h 1634838"/>
                <a:gd name="connsiteX4" fmla="*/ 0 w 6899855"/>
                <a:gd name="connsiteY4" fmla="*/ 0 h 1634838"/>
                <a:gd name="connsiteX0" fmla="*/ 0 w 6899855"/>
                <a:gd name="connsiteY0" fmla="*/ 0 h 1634838"/>
                <a:gd name="connsiteX1" fmla="*/ 6899593 w 6899855"/>
                <a:gd name="connsiteY1" fmla="*/ 1306437 h 1634838"/>
                <a:gd name="connsiteX2" fmla="*/ 6893628 w 6899855"/>
                <a:gd name="connsiteY2" fmla="*/ 1634838 h 1634838"/>
                <a:gd name="connsiteX3" fmla="*/ 0 w 6899855"/>
                <a:gd name="connsiteY3" fmla="*/ 1634838 h 1634838"/>
                <a:gd name="connsiteX4" fmla="*/ 0 w 6899855"/>
                <a:gd name="connsiteY4" fmla="*/ 0 h 163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855" h="1634838">
                  <a:moveTo>
                    <a:pt x="0" y="0"/>
                  </a:moveTo>
                  <a:lnTo>
                    <a:pt x="6899593" y="1306437"/>
                  </a:lnTo>
                  <a:cubicBezTo>
                    <a:pt x="6901573" y="1454221"/>
                    <a:pt x="6891648" y="1487054"/>
                    <a:pt x="6893628" y="1634838"/>
                  </a:cubicBezTo>
                  <a:lnTo>
                    <a:pt x="0" y="1634838"/>
                  </a:lnTo>
                  <a:lnTo>
                    <a:pt x="0" y="0"/>
                  </a:lnTo>
                  <a:close/>
                </a:path>
              </a:pathLst>
            </a:custGeom>
            <a:solidFill>
              <a:srgbClr val="087C9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
          <p:nvSpPr>
            <p:cNvPr id="10" name="Rectangle 13">
              <a:extLst>
                <a:ext uri="{FF2B5EF4-FFF2-40B4-BE49-F238E27FC236}">
                  <a16:creationId xmlns:a16="http://schemas.microsoft.com/office/drawing/2014/main" id="{18B7B956-8FD5-5AAA-F01A-8F195192B6F5}"/>
                </a:ext>
              </a:extLst>
            </p:cNvPr>
            <p:cNvSpPr/>
            <p:nvPr/>
          </p:nvSpPr>
          <p:spPr>
            <a:xfrm rot="16200000">
              <a:off x="7948510" y="2611581"/>
              <a:ext cx="6875817" cy="1634838"/>
            </a:xfrm>
            <a:custGeom>
              <a:avLst/>
              <a:gdLst>
                <a:gd name="connsiteX0" fmla="*/ 0 w 6893628"/>
                <a:gd name="connsiteY0" fmla="*/ 0 h 1634838"/>
                <a:gd name="connsiteX1" fmla="*/ 6893628 w 6893628"/>
                <a:gd name="connsiteY1" fmla="*/ 0 h 1634838"/>
                <a:gd name="connsiteX2" fmla="*/ 6893628 w 6893628"/>
                <a:gd name="connsiteY2" fmla="*/ 1634838 h 1634838"/>
                <a:gd name="connsiteX3" fmla="*/ 0 w 6893628"/>
                <a:gd name="connsiteY3" fmla="*/ 1634838 h 1634838"/>
                <a:gd name="connsiteX4" fmla="*/ 0 w 6893628"/>
                <a:gd name="connsiteY4" fmla="*/ 0 h 1634838"/>
                <a:gd name="connsiteX0" fmla="*/ 0 w 6929253"/>
                <a:gd name="connsiteY0" fmla="*/ 0 h 1634838"/>
                <a:gd name="connsiteX1" fmla="*/ 6929253 w 6929253"/>
                <a:gd name="connsiteY1" fmla="*/ 1199407 h 1634838"/>
                <a:gd name="connsiteX2" fmla="*/ 6893628 w 6929253"/>
                <a:gd name="connsiteY2" fmla="*/ 1634838 h 1634838"/>
                <a:gd name="connsiteX3" fmla="*/ 0 w 6929253"/>
                <a:gd name="connsiteY3" fmla="*/ 1634838 h 1634838"/>
                <a:gd name="connsiteX4" fmla="*/ 0 w 6929253"/>
                <a:gd name="connsiteY4" fmla="*/ 0 h 1634838"/>
                <a:gd name="connsiteX0" fmla="*/ 0 w 6893628"/>
                <a:gd name="connsiteY0" fmla="*/ 0 h 1634838"/>
                <a:gd name="connsiteX1" fmla="*/ 6887687 w 6893628"/>
                <a:gd name="connsiteY1" fmla="*/ 1191486 h 1634838"/>
                <a:gd name="connsiteX2" fmla="*/ 6893628 w 6893628"/>
                <a:gd name="connsiteY2" fmla="*/ 1634838 h 1634838"/>
                <a:gd name="connsiteX3" fmla="*/ 0 w 6893628"/>
                <a:gd name="connsiteY3" fmla="*/ 1634838 h 1634838"/>
                <a:gd name="connsiteX4" fmla="*/ 0 w 6893628"/>
                <a:gd name="connsiteY4" fmla="*/ 0 h 163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3628" h="1634838">
                  <a:moveTo>
                    <a:pt x="0" y="0"/>
                  </a:moveTo>
                  <a:lnTo>
                    <a:pt x="6887687" y="1191486"/>
                  </a:lnTo>
                  <a:cubicBezTo>
                    <a:pt x="6889667" y="1339270"/>
                    <a:pt x="6891648" y="1487054"/>
                    <a:pt x="6893628" y="1634838"/>
                  </a:cubicBezTo>
                  <a:lnTo>
                    <a:pt x="0" y="1634838"/>
                  </a:lnTo>
                  <a:lnTo>
                    <a:pt x="0" y="0"/>
                  </a:lnTo>
                  <a:close/>
                </a:path>
              </a:pathLst>
            </a:custGeom>
            <a:solidFill>
              <a:srgbClr val="1D394B">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grpSp>
    </p:spTree>
    <p:extLst>
      <p:ext uri="{BB962C8B-B14F-4D97-AF65-F5344CB8AC3E}">
        <p14:creationId xmlns:p14="http://schemas.microsoft.com/office/powerpoint/2010/main" val="3762063060"/>
      </p:ext>
    </p:extLst>
  </p:cSld>
  <p:clrMap bg1="lt1" tx1="dk1" bg2="lt2" tx2="dk2" accent1="accent1" accent2="accent2" accent3="accent3" accent4="accent4" accent5="accent5" accent6="accent6" hlink="hlink" folHlink="folHlink"/>
  <p:sldLayoutIdLst>
    <p:sldLayoutId id="21474837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D51ABE-3E31-C704-4D73-10DE3BD65B7E}"/>
              </a:ext>
            </a:extLst>
          </p:cNvPr>
          <p:cNvSpPr>
            <a:spLocks noGrp="1"/>
          </p:cNvSpPr>
          <p:nvPr>
            <p:ph type="title"/>
          </p:nvPr>
        </p:nvSpPr>
        <p:spPr>
          <a:xfrm>
            <a:off x="657446" y="753215"/>
            <a:ext cx="10772554" cy="5971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990BBB7D-F98E-3C0E-74BF-BB98F340FC15}"/>
              </a:ext>
            </a:extLst>
          </p:cNvPr>
          <p:cNvSpPr>
            <a:spLocks noGrp="1"/>
          </p:cNvSpPr>
          <p:nvPr>
            <p:ph type="body" idx="1"/>
          </p:nvPr>
        </p:nvSpPr>
        <p:spPr>
          <a:xfrm>
            <a:off x="657446" y="1825625"/>
            <a:ext cx="10772554"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FF65E66A-7079-DD2C-F594-E59B6A8BAF48}"/>
              </a:ext>
            </a:extLst>
          </p:cNvPr>
          <p:cNvCxnSpPr>
            <a:cxnSpLocks/>
          </p:cNvCxnSpPr>
          <p:nvPr userDrawn="1"/>
        </p:nvCxnSpPr>
        <p:spPr>
          <a:xfrm>
            <a:off x="11759739" y="6517650"/>
            <a:ext cx="432261"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67A4F5E8-D311-CA2A-B9A6-1AC92AC7CF9E}"/>
              </a:ext>
            </a:extLst>
          </p:cNvPr>
          <p:cNvSpPr txBox="1">
            <a:spLocks/>
          </p:cNvSpPr>
          <p:nvPr userDrawn="1"/>
        </p:nvSpPr>
        <p:spPr>
          <a:xfrm>
            <a:off x="11134899" y="6404468"/>
            <a:ext cx="624840" cy="365125"/>
          </a:xfrm>
          <a:prstGeom prst="rect">
            <a:avLst/>
          </a:prstGeom>
        </p:spPr>
        <p:txBody>
          <a:bodyPr vert="horz" lIns="91440" tIns="45720" rIns="91440" bIns="45720" rtlCol="0" anchor="t" anchorCtr="0"/>
          <a:lstStyle>
            <a:defPPr>
              <a:defRPr lang="en-US"/>
            </a:defPPr>
            <a:lvl1pPr marL="0" algn="r" defTabSz="914400" rtl="0" eaLnBrk="1" latinLnBrk="0" hangingPunct="1">
              <a:defRPr sz="11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E9AEB1-D463-7A48-9B2A-678E6110330A}" type="slidenum">
              <a:rPr lang="en-US" sz="800" smtClean="0">
                <a:solidFill>
                  <a:schemeClr val="bg1">
                    <a:lumMod val="50000"/>
                  </a:schemeClr>
                </a:solidFill>
                <a:latin typeface="Arial" panose="020B0604020202020204" pitchFamily="34" charset="0"/>
                <a:cs typeface="Arial" panose="020B0604020202020204" pitchFamily="34" charset="0"/>
              </a:rPr>
              <a:pPr/>
              <a:t>‹#›</a:t>
            </a:fld>
            <a:endParaRPr lang="en-US" sz="800">
              <a:solidFill>
                <a:schemeClr val="bg1">
                  <a:lumMod val="50000"/>
                </a:schemeClr>
              </a:solidFill>
              <a:latin typeface="Arial" panose="020B0604020202020204" pitchFamily="34" charset="0"/>
              <a:cs typeface="Arial" panose="020B0604020202020204" pitchFamily="34" charset="0"/>
            </a:endParaRPr>
          </a:p>
        </p:txBody>
      </p:sp>
      <p:sp>
        <p:nvSpPr>
          <p:cNvPr id="9" name="Footer Placeholder 3">
            <a:extLst>
              <a:ext uri="{FF2B5EF4-FFF2-40B4-BE49-F238E27FC236}">
                <a16:creationId xmlns:a16="http://schemas.microsoft.com/office/drawing/2014/main" id="{601BA1B4-5A10-7E0E-617C-402015995BAF}"/>
              </a:ext>
            </a:extLst>
          </p:cNvPr>
          <p:cNvSpPr txBox="1">
            <a:spLocks/>
          </p:cNvSpPr>
          <p:nvPr userDrawn="1"/>
        </p:nvSpPr>
        <p:spPr>
          <a:xfrm>
            <a:off x="9271591" y="6418071"/>
            <a:ext cx="2290816" cy="365125"/>
          </a:xfrm>
          <a:prstGeom prst="rect">
            <a:avLst/>
          </a:prstGeom>
        </p:spPr>
        <p:txBody>
          <a:bodyPr vert="horz" lIns="91440" tIns="45720" rIns="91440" bIns="45720" rtlCol="0" anchor="t" anchorCtr="0"/>
          <a:lstStyle>
            <a:defPPr>
              <a:defRPr lang="en-US"/>
            </a:defPPr>
            <a:lvl1pPr marL="0" algn="r" defTabSz="914400" rtl="0" eaLnBrk="1" latinLnBrk="0" hangingPunct="1">
              <a:defRPr sz="11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a:solidFill>
                  <a:schemeClr val="bg1">
                    <a:lumMod val="50000"/>
                  </a:schemeClr>
                </a:solidFill>
                <a:effectLst/>
                <a:latin typeface="Arial" panose="020B0604020202020204" pitchFamily="34" charset="0"/>
                <a:ea typeface="+mn-ea"/>
                <a:cs typeface="Arial" panose="020B0604020202020204" pitchFamily="34" charset="0"/>
              </a:rPr>
              <a:t>© National Philanthropic Trust. All rights reserved. </a:t>
            </a:r>
          </a:p>
        </p:txBody>
      </p:sp>
    </p:spTree>
    <p:extLst>
      <p:ext uri="{BB962C8B-B14F-4D97-AF65-F5344CB8AC3E}">
        <p14:creationId xmlns:p14="http://schemas.microsoft.com/office/powerpoint/2010/main" val="2805727187"/>
      </p:ext>
    </p:extLst>
  </p:cSld>
  <p:clrMap bg1="lt1" tx1="dk1" bg2="lt2" tx2="dk2" accent1="accent1" accent2="accent2" accent3="accent3" accent4="accent4" accent5="accent5" accent6="accent6" hlink="hlink" folHlink="folHlink"/>
  <p:sldLayoutIdLst>
    <p:sldLayoutId id="2147483771" r:id="rId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0.svg"/></Relationships>
</file>

<file path=ppt/slides/_rels/slide2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61.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8.sv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5.svg"/><Relationship Id="rId11" Type="http://schemas.openxmlformats.org/officeDocument/2006/relationships/image" Target="../media/image79.png"/><Relationship Id="rId5" Type="http://schemas.openxmlformats.org/officeDocument/2006/relationships/image" Target="../media/image34.png"/><Relationship Id="rId10" Type="http://schemas.openxmlformats.org/officeDocument/2006/relationships/image" Target="../media/image78.svg"/><Relationship Id="rId4" Type="http://schemas.openxmlformats.org/officeDocument/2006/relationships/image" Target="../media/image74.svg"/><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5.xml"/><Relationship Id="rId16" Type="http://schemas.openxmlformats.org/officeDocument/2006/relationships/image" Target="../media/image22.svg"/><Relationship Id="rId1" Type="http://schemas.openxmlformats.org/officeDocument/2006/relationships/slideLayout" Target="../slideLayouts/slideLayout5.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66F9B54-0EE6-03CC-9159-703FE1EDBBCD}"/>
              </a:ext>
            </a:extLst>
          </p:cNvPr>
          <p:cNvSpPr>
            <a:spLocks noGrp="1"/>
          </p:cNvSpPr>
          <p:nvPr>
            <p:ph type="ctrTitle"/>
          </p:nvPr>
        </p:nvSpPr>
        <p:spPr>
          <a:xfrm>
            <a:off x="1295555" y="2883460"/>
            <a:ext cx="7709900" cy="1498563"/>
          </a:xfrm>
        </p:spPr>
        <p:txBody>
          <a:bodyPr lIns="91440" tIns="45720" rIns="91440" bIns="45720" anchor="b"/>
          <a:lstStyle/>
          <a:p>
            <a:pPr>
              <a:lnSpc>
                <a:spcPct val="100000"/>
              </a:lnSpc>
            </a:pPr>
            <a:r>
              <a:rPr lang="en-US" sz="3200" b="1" dirty="0">
                <a:solidFill>
                  <a:schemeClr val="bg1"/>
                </a:solidFill>
                <a:latin typeface="Aptos"/>
                <a:ea typeface="Open Sans"/>
                <a:cs typeface="+mj-lt"/>
              </a:rPr>
              <a:t>Activating Your DAF-Donor Base: </a:t>
            </a:r>
            <a:r>
              <a:rPr lang="en-US" sz="3200" dirty="0">
                <a:solidFill>
                  <a:schemeClr val="bg1"/>
                </a:solidFill>
                <a:latin typeface="Aptos"/>
                <a:ea typeface="Open Sans"/>
                <a:cs typeface="+mj-lt"/>
              </a:rPr>
              <a:t>Strategies for Fundraising and </a:t>
            </a:r>
            <a:br>
              <a:rPr lang="en-US" sz="3200" dirty="0">
                <a:solidFill>
                  <a:schemeClr val="bg1"/>
                </a:solidFill>
                <a:latin typeface="Aptos"/>
                <a:ea typeface="Open Sans"/>
                <a:cs typeface="+mj-lt"/>
              </a:rPr>
            </a:br>
            <a:r>
              <a:rPr lang="en-US" sz="3200" dirty="0">
                <a:solidFill>
                  <a:schemeClr val="bg1"/>
                </a:solidFill>
                <a:latin typeface="Aptos"/>
                <a:ea typeface="Open Sans"/>
                <a:cs typeface="+mj-lt"/>
              </a:rPr>
              <a:t>Planned Giving Success </a:t>
            </a:r>
            <a:endParaRPr lang="en-US" sz="3200" dirty="0">
              <a:solidFill>
                <a:schemeClr val="bg1"/>
              </a:solidFill>
              <a:latin typeface="Aptos"/>
              <a:ea typeface="Open Sans"/>
              <a:cs typeface="Arial"/>
            </a:endParaRPr>
          </a:p>
        </p:txBody>
      </p:sp>
      <p:sp>
        <p:nvSpPr>
          <p:cNvPr id="12" name="Subtitle 2">
            <a:extLst>
              <a:ext uri="{FF2B5EF4-FFF2-40B4-BE49-F238E27FC236}">
                <a16:creationId xmlns:a16="http://schemas.microsoft.com/office/drawing/2014/main" id="{7E5CE5C9-450A-12C4-7764-A9D06FCC27E0}"/>
              </a:ext>
            </a:extLst>
          </p:cNvPr>
          <p:cNvSpPr>
            <a:spLocks noGrp="1"/>
          </p:cNvSpPr>
          <p:nvPr>
            <p:ph type="subTitle" idx="1"/>
          </p:nvPr>
        </p:nvSpPr>
        <p:spPr>
          <a:xfrm>
            <a:off x="1295555" y="4904538"/>
            <a:ext cx="8809498" cy="1188351"/>
          </a:xfrm>
        </p:spPr>
        <p:txBody>
          <a:bodyPr lIns="91440" tIns="45720" rIns="91440" bIns="45720" anchor="t"/>
          <a:lstStyle/>
          <a:p>
            <a:pPr>
              <a:lnSpc>
                <a:spcPct val="100000"/>
              </a:lnSpc>
              <a:spcBef>
                <a:spcPts val="0"/>
              </a:spcBef>
            </a:pPr>
            <a:r>
              <a:rPr lang="en-US" sz="1800" b="1" spc="-20" dirty="0">
                <a:solidFill>
                  <a:schemeClr val="bg1"/>
                </a:solidFill>
                <a:latin typeface="Aptos"/>
                <a:cs typeface="Arial"/>
              </a:rPr>
              <a:t>Speaker</a:t>
            </a:r>
            <a:r>
              <a:rPr lang="en-US" sz="1800" spc="-20" dirty="0">
                <a:solidFill>
                  <a:schemeClr val="bg1"/>
                </a:solidFill>
                <a:latin typeface="Aptos"/>
                <a:cs typeface="Arial"/>
              </a:rPr>
              <a:t>, Fernando Gonzalez, VP, Development, East, National Philanthropic Trust</a:t>
            </a:r>
          </a:p>
          <a:p>
            <a:pPr>
              <a:lnSpc>
                <a:spcPct val="100000"/>
              </a:lnSpc>
              <a:spcBef>
                <a:spcPts val="0"/>
              </a:spcBef>
            </a:pPr>
            <a:br>
              <a:rPr lang="en-US" sz="1800" spc="-20" dirty="0">
                <a:solidFill>
                  <a:schemeClr val="bg1"/>
                </a:solidFill>
                <a:latin typeface="Aptos"/>
                <a:cs typeface="Arial"/>
              </a:rPr>
            </a:br>
            <a:r>
              <a:rPr lang="en-US" sz="1800" b="1" spc="-20" dirty="0">
                <a:solidFill>
                  <a:schemeClr val="bg1"/>
                </a:solidFill>
                <a:latin typeface="Aptos"/>
                <a:cs typeface="Arial"/>
              </a:rPr>
              <a:t>Speaker</a:t>
            </a:r>
            <a:r>
              <a:rPr lang="en-US" sz="1800" spc="-20" dirty="0">
                <a:solidFill>
                  <a:schemeClr val="bg1"/>
                </a:solidFill>
                <a:latin typeface="Aptos"/>
                <a:cs typeface="Arial"/>
              </a:rPr>
              <a:t>, Perry Monastero, Ed.D., The Nonprofit Center at La Salle University Instructor/Consultant and Principal at RPM Consulting Group</a:t>
            </a:r>
            <a:endParaRPr lang="en-US" sz="1800" dirty="0">
              <a:solidFill>
                <a:schemeClr val="bg1"/>
              </a:solidFill>
              <a:cs typeface="Arial"/>
            </a:endParaRPr>
          </a:p>
        </p:txBody>
      </p:sp>
      <p:sp>
        <p:nvSpPr>
          <p:cNvPr id="2" name="Subtitle 2">
            <a:extLst>
              <a:ext uri="{FF2B5EF4-FFF2-40B4-BE49-F238E27FC236}">
                <a16:creationId xmlns:a16="http://schemas.microsoft.com/office/drawing/2014/main" id="{561E2EB0-DDF4-5584-6F83-20B1CF2972DE}"/>
              </a:ext>
            </a:extLst>
          </p:cNvPr>
          <p:cNvSpPr txBox="1">
            <a:spLocks/>
          </p:cNvSpPr>
          <p:nvPr/>
        </p:nvSpPr>
        <p:spPr>
          <a:xfrm>
            <a:off x="1295555" y="2284872"/>
            <a:ext cx="7359502" cy="364677"/>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endParaRPr lang="en-US" sz="2000" spc="300" dirty="0">
              <a:solidFill>
                <a:srgbClr val="EE853E"/>
              </a:solidFill>
              <a:latin typeface="Aptos" panose="020B0004020202020204" pitchFamily="34" charset="0"/>
            </a:endParaRPr>
          </a:p>
        </p:txBody>
      </p:sp>
      <p:cxnSp>
        <p:nvCxnSpPr>
          <p:cNvPr id="5" name="Straight Connector 4">
            <a:extLst>
              <a:ext uri="{FF2B5EF4-FFF2-40B4-BE49-F238E27FC236}">
                <a16:creationId xmlns:a16="http://schemas.microsoft.com/office/drawing/2014/main" id="{5B6371DA-E80D-739E-0C8D-C420C93E1904}"/>
              </a:ext>
            </a:extLst>
          </p:cNvPr>
          <p:cNvCxnSpPr>
            <a:cxnSpLocks/>
          </p:cNvCxnSpPr>
          <p:nvPr/>
        </p:nvCxnSpPr>
        <p:spPr>
          <a:xfrm flipH="1">
            <a:off x="1402120" y="2784901"/>
            <a:ext cx="9144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ue and white sign with white text&#10;&#10;AI-generated content may be incorrect.">
            <a:extLst>
              <a:ext uri="{FF2B5EF4-FFF2-40B4-BE49-F238E27FC236}">
                <a16:creationId xmlns:a16="http://schemas.microsoft.com/office/drawing/2014/main" id="{840C68DA-E8CA-7DE9-1F13-F9A4E95DB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652" y="607905"/>
            <a:ext cx="2082761" cy="770481"/>
          </a:xfrm>
          <a:prstGeom prst="rect">
            <a:avLst/>
          </a:prstGeom>
        </p:spPr>
      </p:pic>
    </p:spTree>
    <p:extLst>
      <p:ext uri="{BB962C8B-B14F-4D97-AF65-F5344CB8AC3E}">
        <p14:creationId xmlns:p14="http://schemas.microsoft.com/office/powerpoint/2010/main" val="3127625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29207-D707-0E08-978C-8B4DE0361F98}"/>
            </a:ext>
          </a:extLst>
        </p:cNvPr>
        <p:cNvGrpSpPr/>
        <p:nvPr/>
      </p:nvGrpSpPr>
      <p:grpSpPr>
        <a:xfrm>
          <a:off x="0" y="0"/>
          <a:ext cx="0" cy="0"/>
          <a:chOff x="0" y="0"/>
          <a:chExt cx="0" cy="0"/>
        </a:xfrm>
      </p:grpSpPr>
      <p:sp>
        <p:nvSpPr>
          <p:cNvPr id="39" name="TextBox 38">
            <a:extLst>
              <a:ext uri="{FF2B5EF4-FFF2-40B4-BE49-F238E27FC236}">
                <a16:creationId xmlns:a16="http://schemas.microsoft.com/office/drawing/2014/main" id="{BB97475A-3A20-41F1-DD87-5DE131EB5D9C}"/>
              </a:ext>
            </a:extLst>
          </p:cNvPr>
          <p:cNvSpPr txBox="1"/>
          <p:nvPr/>
        </p:nvSpPr>
        <p:spPr>
          <a:xfrm>
            <a:off x="460246" y="2829683"/>
            <a:ext cx="10847833" cy="3693319"/>
          </a:xfrm>
          <a:prstGeom prst="rect">
            <a:avLst/>
          </a:prstGeom>
          <a:noFill/>
        </p:spPr>
        <p:txBody>
          <a:bodyPr wrap="square" lIns="91440" tIns="45720" rIns="91440" bIns="45720" numCol="2" spcCol="457200" rtlCol="0" anchor="t">
            <a:spAutoFit/>
          </a:bodyPr>
          <a:lstStyle/>
          <a:p>
            <a:pPr marL="285750" indent="-285750">
              <a:buFont typeface="Aptos" panose="020B0004020202020204" pitchFamily="34" charset="0"/>
              <a:buChar char="–"/>
            </a:pPr>
            <a:r>
              <a:rPr lang="en-US">
                <a:latin typeface="Aptos" panose="020B0004020202020204" pitchFamily="34" charset="0"/>
              </a:rPr>
              <a:t>DAFs are charitable tools used by your </a:t>
            </a:r>
            <a:br>
              <a:rPr lang="en-US">
                <a:latin typeface="Aptos" panose="020B0004020202020204" pitchFamily="34" charset="0"/>
              </a:rPr>
            </a:br>
            <a:r>
              <a:rPr lang="en-US">
                <a:latin typeface="Aptos" panose="020B0004020202020204" pitchFamily="34" charset="0"/>
              </a:rPr>
              <a:t>very own donors as charitable savings. Putting </a:t>
            </a:r>
            <a:r>
              <a:rPr lang="en-US" spc="-20">
                <a:latin typeface="Aptos" panose="020B0004020202020204" pitchFamily="34" charset="0"/>
              </a:rPr>
              <a:t>away charitable dollars helps keep grantmaking </a:t>
            </a:r>
            <a:r>
              <a:rPr lang="en-US">
                <a:latin typeface="Aptos" panose="020B0004020202020204" pitchFamily="34" charset="0"/>
              </a:rPr>
              <a:t>funds available even in lean times.</a:t>
            </a:r>
          </a:p>
          <a:p>
            <a:pPr marL="285750" indent="-285750">
              <a:buFont typeface="Arial" panose="020B0604020202020204" pitchFamily="34" charset="0"/>
              <a:buChar char="•"/>
            </a:pPr>
            <a:endParaRPr lang="en-US">
              <a:latin typeface="Aptos" panose="020B0004020202020204" pitchFamily="34" charset="0"/>
            </a:endParaRPr>
          </a:p>
          <a:p>
            <a:pPr marL="285750" indent="-285750">
              <a:buFont typeface="Arial" panose="020B0604020202020204" pitchFamily="34" charset="0"/>
              <a:buChar char="•"/>
            </a:pPr>
            <a:endParaRPr lang="en-US">
              <a:latin typeface="Aptos" panose="020B0004020202020204" pitchFamily="34" charset="0"/>
            </a:endParaRPr>
          </a:p>
          <a:p>
            <a:r>
              <a:rPr lang="en-US">
                <a:latin typeface="Aptos" panose="020B0004020202020204" pitchFamily="34" charset="0"/>
              </a:rPr>
              <a:t>Some evidence suggests that DAF grantmaking is more </a:t>
            </a:r>
            <a:r>
              <a:rPr lang="en-US" b="1">
                <a:solidFill>
                  <a:schemeClr val="accent2">
                    <a:lumMod val="75000"/>
                  </a:schemeClr>
                </a:solidFill>
                <a:latin typeface="Aptos" panose="020B0004020202020204" pitchFamily="34" charset="0"/>
              </a:rPr>
              <a:t>recession-proof</a:t>
            </a:r>
            <a:r>
              <a:rPr lang="en-US">
                <a:latin typeface="Aptos" panose="020B0004020202020204" pitchFamily="34" charset="0"/>
              </a:rPr>
              <a:t> than other forms of giving.</a:t>
            </a:r>
          </a:p>
          <a:p>
            <a:endParaRPr lang="en-US">
              <a:latin typeface="Aptos" panose="020B0004020202020204" pitchFamily="34" charset="0"/>
            </a:endParaRPr>
          </a:p>
          <a:p>
            <a:endParaRPr lang="en-US">
              <a:latin typeface="Aptos" panose="020B0004020202020204" pitchFamily="34" charset="0"/>
            </a:endParaRPr>
          </a:p>
          <a:p>
            <a:endParaRPr lang="en-US">
              <a:latin typeface="Aptos" panose="020B0004020202020204" pitchFamily="34" charset="0"/>
            </a:endParaRPr>
          </a:p>
          <a:p>
            <a:endParaRPr lang="en-US" sz="1400" b="1">
              <a:latin typeface="Aptos" panose="020B0004020202020204" pitchFamily="34" charset="0"/>
            </a:endParaRPr>
          </a:p>
          <a:p>
            <a:endParaRPr lang="en-US" b="1">
              <a:latin typeface="Aptos" panose="020B0004020202020204" pitchFamily="34" charset="0"/>
            </a:endParaRPr>
          </a:p>
          <a:p>
            <a:pPr marL="285750" indent="-285750">
              <a:buFont typeface="Aptos" panose="020B0004020202020204" pitchFamily="34" charset="0"/>
              <a:buChar char="–"/>
            </a:pPr>
            <a:r>
              <a:rPr lang="en-US" sz="1800" b="0" i="0" u="none" strike="noStrike">
                <a:solidFill>
                  <a:srgbClr val="000000"/>
                </a:solidFill>
                <a:effectLst/>
                <a:latin typeface="Aptos" panose="020B0004020202020204" pitchFamily="34" charset="0"/>
              </a:rPr>
              <a:t>Most DAF sponsors are agnostic, and you cannot appeal to them directly. What you can do is </a:t>
            </a:r>
            <a:r>
              <a:rPr lang="en-US" sz="1800" b="1" i="0" u="none" strike="noStrike">
                <a:solidFill>
                  <a:srgbClr val="C04F15"/>
                </a:solidFill>
                <a:effectLst/>
                <a:latin typeface="Aptos" panose="020B0004020202020204" pitchFamily="34" charset="0"/>
              </a:rPr>
              <a:t>better cultivate DAF donors</a:t>
            </a:r>
            <a:r>
              <a:rPr lang="en-US" sz="1800" b="0" i="0" u="none" strike="noStrike">
                <a:solidFill>
                  <a:srgbClr val="C04F15"/>
                </a:solidFill>
                <a:effectLst/>
                <a:latin typeface="Aptos" panose="020B0004020202020204" pitchFamily="34" charset="0"/>
              </a:rPr>
              <a:t> </a:t>
            </a:r>
            <a:r>
              <a:rPr lang="en-US" sz="1800" b="0" i="0" u="none" strike="noStrike">
                <a:solidFill>
                  <a:srgbClr val="000000"/>
                </a:solidFill>
                <a:effectLst/>
                <a:latin typeface="Aptos" panose="020B0004020202020204" pitchFamily="34" charset="0"/>
              </a:rPr>
              <a:t>and make </a:t>
            </a:r>
            <a:br>
              <a:rPr lang="en-US" sz="1800" b="0" i="0" u="none" strike="noStrike">
                <a:solidFill>
                  <a:srgbClr val="000000"/>
                </a:solidFill>
                <a:effectLst/>
                <a:latin typeface="Aptos" panose="020B0004020202020204" pitchFamily="34" charset="0"/>
              </a:rPr>
            </a:br>
            <a:r>
              <a:rPr lang="en-US" sz="1800" b="0" i="0" u="none" strike="noStrike">
                <a:solidFill>
                  <a:srgbClr val="000000"/>
                </a:solidFill>
                <a:effectLst/>
                <a:latin typeface="Aptos" panose="020B0004020202020204" pitchFamily="34" charset="0"/>
              </a:rPr>
              <a:t>it easier for them to recommend DAF grants </a:t>
            </a:r>
            <a:br>
              <a:rPr lang="en-US" sz="1800" b="0" i="0" u="none" strike="noStrike">
                <a:solidFill>
                  <a:srgbClr val="000000"/>
                </a:solidFill>
                <a:effectLst/>
                <a:latin typeface="Aptos" panose="020B0004020202020204" pitchFamily="34" charset="0"/>
              </a:rPr>
            </a:br>
            <a:r>
              <a:rPr lang="en-US" sz="1800" b="0" i="0" u="none" strike="noStrike">
                <a:solidFill>
                  <a:srgbClr val="000000"/>
                </a:solidFill>
                <a:effectLst/>
                <a:latin typeface="Aptos" panose="020B0004020202020204" pitchFamily="34" charset="0"/>
              </a:rPr>
              <a:t>to you.</a:t>
            </a:r>
            <a:endParaRPr lang="en-US" b="0" i="0">
              <a:solidFill>
                <a:srgbClr val="000000"/>
              </a:solidFill>
              <a:effectLst/>
              <a:latin typeface="Arial" panose="020B0604020202020204" pitchFamily="34" charset="0"/>
            </a:endParaRPr>
          </a:p>
          <a:p>
            <a:endParaRPr lang="en-US" b="1">
              <a:latin typeface="Aptos" panose="020B0004020202020204" pitchFamily="34" charset="0"/>
            </a:endParaRPr>
          </a:p>
          <a:p>
            <a:endParaRPr lang="en-US" b="1">
              <a:latin typeface="Aptos" panose="020B0004020202020204" pitchFamily="34" charset="0"/>
            </a:endParaRPr>
          </a:p>
          <a:p>
            <a:endParaRPr lang="en-US" b="1">
              <a:latin typeface="Aptos" panose="020B0004020202020204" pitchFamily="34" charset="0"/>
            </a:endParaRPr>
          </a:p>
          <a:p>
            <a:endParaRPr lang="en-US" b="1">
              <a:latin typeface="Aptos" panose="020B0004020202020204" pitchFamily="34" charset="0"/>
            </a:endParaRPr>
          </a:p>
        </p:txBody>
      </p:sp>
      <p:sp>
        <p:nvSpPr>
          <p:cNvPr id="2" name="Title 1">
            <a:extLst>
              <a:ext uri="{FF2B5EF4-FFF2-40B4-BE49-F238E27FC236}">
                <a16:creationId xmlns:a16="http://schemas.microsoft.com/office/drawing/2014/main" id="{D910A2A6-A62C-EFAA-E259-643322C7821B}"/>
              </a:ext>
            </a:extLst>
          </p:cNvPr>
          <p:cNvSpPr>
            <a:spLocks noGrp="1"/>
          </p:cNvSpPr>
          <p:nvPr>
            <p:ph type="title"/>
          </p:nvPr>
        </p:nvSpPr>
        <p:spPr/>
        <p:txBody>
          <a:bodyPr/>
          <a:lstStyle/>
          <a:p>
            <a:r>
              <a:rPr lang="en-US" sz="2800"/>
              <a:t>Decoding the DAF</a:t>
            </a:r>
          </a:p>
        </p:txBody>
      </p:sp>
      <p:sp>
        <p:nvSpPr>
          <p:cNvPr id="4" name="TextBox 11">
            <a:extLst>
              <a:ext uri="{FF2B5EF4-FFF2-40B4-BE49-F238E27FC236}">
                <a16:creationId xmlns:a16="http://schemas.microsoft.com/office/drawing/2014/main" id="{EE72E7BE-C282-87EF-7832-00512B783EA6}"/>
              </a:ext>
            </a:extLst>
          </p:cNvPr>
          <p:cNvSpPr txBox="1"/>
          <p:nvPr/>
        </p:nvSpPr>
        <p:spPr>
          <a:xfrm>
            <a:off x="1211570" y="9113450"/>
            <a:ext cx="8073117" cy="46153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343"/>
            <a:r>
              <a:rPr lang="en-US" sz="2399">
                <a:solidFill>
                  <a:prstClr val="white">
                    <a:lumMod val="50000"/>
                  </a:prstClr>
                </a:solidFill>
                <a:latin typeface="Aptos" panose="020B0004020202020204" pitchFamily="34" charset="0"/>
              </a:rPr>
              <a:t>Source: National Philanthropic Trust, 2024</a:t>
            </a:r>
            <a:r>
              <a:rPr lang="en-US" sz="2399" i="1">
                <a:solidFill>
                  <a:prstClr val="white">
                    <a:lumMod val="50000"/>
                  </a:prstClr>
                </a:solidFill>
                <a:latin typeface="Aptos" panose="020B0004020202020204" pitchFamily="34" charset="0"/>
              </a:rPr>
              <a:t> DAF Report</a:t>
            </a:r>
          </a:p>
        </p:txBody>
      </p:sp>
      <p:sp>
        <p:nvSpPr>
          <p:cNvPr id="5" name="TextBox 11">
            <a:extLst>
              <a:ext uri="{FF2B5EF4-FFF2-40B4-BE49-F238E27FC236}">
                <a16:creationId xmlns:a16="http://schemas.microsoft.com/office/drawing/2014/main" id="{C66A732F-3994-19AB-9685-BF3E9D527CF5}"/>
              </a:ext>
            </a:extLst>
          </p:cNvPr>
          <p:cNvSpPr txBox="1"/>
          <p:nvPr/>
        </p:nvSpPr>
        <p:spPr>
          <a:xfrm>
            <a:off x="1211570" y="9113450"/>
            <a:ext cx="8073117" cy="46153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343"/>
            <a:r>
              <a:rPr lang="en-US" sz="2399">
                <a:solidFill>
                  <a:prstClr val="white">
                    <a:lumMod val="50000"/>
                  </a:prstClr>
                </a:solidFill>
                <a:latin typeface="Aptos" panose="020B0004020202020204" pitchFamily="34" charset="0"/>
              </a:rPr>
              <a:t>Source: National Philanthropic Trust, 2024</a:t>
            </a:r>
            <a:r>
              <a:rPr lang="en-US" sz="2399" i="1">
                <a:solidFill>
                  <a:prstClr val="white">
                    <a:lumMod val="50000"/>
                  </a:prstClr>
                </a:solidFill>
                <a:latin typeface="Aptos" panose="020B0004020202020204" pitchFamily="34" charset="0"/>
              </a:rPr>
              <a:t> DAF Report</a:t>
            </a:r>
          </a:p>
        </p:txBody>
      </p:sp>
      <p:sp>
        <p:nvSpPr>
          <p:cNvPr id="6" name="TextBox 11">
            <a:extLst>
              <a:ext uri="{FF2B5EF4-FFF2-40B4-BE49-F238E27FC236}">
                <a16:creationId xmlns:a16="http://schemas.microsoft.com/office/drawing/2014/main" id="{653DE940-A576-E919-C97C-D29BF384E4A0}"/>
              </a:ext>
            </a:extLst>
          </p:cNvPr>
          <p:cNvSpPr txBox="1"/>
          <p:nvPr/>
        </p:nvSpPr>
        <p:spPr>
          <a:xfrm>
            <a:off x="1211570" y="9113450"/>
            <a:ext cx="8073117" cy="46153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343"/>
            <a:r>
              <a:rPr lang="en-US" sz="2399">
                <a:solidFill>
                  <a:prstClr val="white">
                    <a:lumMod val="50000"/>
                  </a:prstClr>
                </a:solidFill>
                <a:latin typeface="Aptos" panose="020B0004020202020204" pitchFamily="34" charset="0"/>
              </a:rPr>
              <a:t>Source: National Philanthropic Trust, 2024</a:t>
            </a:r>
            <a:r>
              <a:rPr lang="en-US" sz="2399" i="1">
                <a:solidFill>
                  <a:prstClr val="white">
                    <a:lumMod val="50000"/>
                  </a:prstClr>
                </a:solidFill>
                <a:latin typeface="Aptos" panose="020B0004020202020204" pitchFamily="34" charset="0"/>
              </a:rPr>
              <a:t> DAF Report</a:t>
            </a:r>
          </a:p>
        </p:txBody>
      </p:sp>
      <p:sp>
        <p:nvSpPr>
          <p:cNvPr id="7" name="TextBox 6">
            <a:extLst>
              <a:ext uri="{FF2B5EF4-FFF2-40B4-BE49-F238E27FC236}">
                <a16:creationId xmlns:a16="http://schemas.microsoft.com/office/drawing/2014/main" id="{94605F70-2703-26C5-3531-DD865DDABA4C}"/>
              </a:ext>
            </a:extLst>
          </p:cNvPr>
          <p:cNvSpPr txBox="1"/>
          <p:nvPr/>
        </p:nvSpPr>
        <p:spPr>
          <a:xfrm>
            <a:off x="609599" y="6407586"/>
            <a:ext cx="335071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ptos" panose="020B0004020202020204" pitchFamily="34" charset="0"/>
                <a:cs typeface="Arial"/>
              </a:rPr>
              <a:t>Source: National Philanthropic Trust, 2024 DAF Report </a:t>
            </a:r>
            <a:endParaRPr lang="en-US" sz="900">
              <a:latin typeface="Aptos" panose="020B0004020202020204" pitchFamily="34" charset="0"/>
            </a:endParaRPr>
          </a:p>
        </p:txBody>
      </p:sp>
      <p:cxnSp>
        <p:nvCxnSpPr>
          <p:cNvPr id="10" name="Straight Connector 9">
            <a:extLst>
              <a:ext uri="{FF2B5EF4-FFF2-40B4-BE49-F238E27FC236}">
                <a16:creationId xmlns:a16="http://schemas.microsoft.com/office/drawing/2014/main" id="{CC3E1E21-0EB1-3C1C-36CE-807EE3DB4B26}"/>
              </a:ext>
            </a:extLst>
          </p:cNvPr>
          <p:cNvCxnSpPr/>
          <p:nvPr/>
        </p:nvCxnSpPr>
        <p:spPr>
          <a:xfrm>
            <a:off x="536763" y="4342879"/>
            <a:ext cx="493776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C06F8E58-8EC3-0A66-F1C3-1F38E5CCEAE2}"/>
              </a:ext>
            </a:extLst>
          </p:cNvPr>
          <p:cNvSpPr txBox="1"/>
          <p:nvPr/>
        </p:nvSpPr>
        <p:spPr>
          <a:xfrm>
            <a:off x="536763" y="1472468"/>
            <a:ext cx="10569388" cy="1015663"/>
          </a:xfrm>
          <a:prstGeom prst="rect">
            <a:avLst/>
          </a:prstGeom>
          <a:noFill/>
        </p:spPr>
        <p:txBody>
          <a:bodyPr wrap="square" lIns="91440" tIns="45720" rIns="91440" bIns="45720" rtlCol="0" anchor="t">
            <a:spAutoFit/>
          </a:bodyPr>
          <a:lstStyle/>
          <a:p>
            <a:r>
              <a:rPr lang="en-US" sz="2000">
                <a:solidFill>
                  <a:schemeClr val="tx1"/>
                </a:solidFill>
                <a:latin typeface="Aptos" panose="020B0004020202020204" pitchFamily="34" charset="0"/>
              </a:rPr>
              <a:t>There is a misconception that the $251 billion in DAFs is fully inaccessible</a:t>
            </a:r>
            <a:r>
              <a:rPr lang="en-US" sz="2000">
                <a:latin typeface="Aptos" panose="020B0004020202020204" pitchFamily="34" charset="0"/>
              </a:rPr>
              <a:t>. However:</a:t>
            </a:r>
            <a:br>
              <a:rPr lang="en-US" sz="2000">
                <a:latin typeface="Aptos" panose="020B0004020202020204" pitchFamily="34" charset="0"/>
              </a:rPr>
            </a:br>
            <a:r>
              <a:rPr lang="en-US" sz="2000" spc="20">
                <a:latin typeface="Aptos" panose="020B0004020202020204" pitchFamily="34" charset="0"/>
              </a:rPr>
              <a:t>DAFs are opened and advised by </a:t>
            </a:r>
            <a:r>
              <a:rPr lang="en-US" sz="2000" b="1" spc="20">
                <a:solidFill>
                  <a:srgbClr val="C15015"/>
                </a:solidFill>
                <a:latin typeface="Aptos" panose="020B0004020202020204" pitchFamily="34" charset="0"/>
              </a:rPr>
              <a:t>the donors </a:t>
            </a:r>
            <a:r>
              <a:rPr lang="en-US" sz="2000" b="1" i="1" spc="20">
                <a:solidFill>
                  <a:srgbClr val="C15015"/>
                </a:solidFill>
                <a:latin typeface="Aptos" panose="020B0004020202020204" pitchFamily="34" charset="0"/>
              </a:rPr>
              <a:t>you </a:t>
            </a:r>
            <a:r>
              <a:rPr lang="en-US" sz="2000" b="1" spc="20">
                <a:solidFill>
                  <a:srgbClr val="C15015"/>
                </a:solidFill>
                <a:latin typeface="Aptos" panose="020B0004020202020204" pitchFamily="34" charset="0"/>
              </a:rPr>
              <a:t>cultivate</a:t>
            </a:r>
            <a:r>
              <a:rPr lang="en-US" sz="2000">
                <a:solidFill>
                  <a:schemeClr val="tx1"/>
                </a:solidFill>
                <a:latin typeface="Aptos" panose="020B0004020202020204" pitchFamily="34" charset="0"/>
              </a:rPr>
              <a:t>.</a:t>
            </a:r>
          </a:p>
          <a:p>
            <a:endParaRPr lang="en-US" sz="2000" b="1">
              <a:latin typeface="Aptos" panose="020B0004020202020204" pitchFamily="34" charset="0"/>
            </a:endParaRPr>
          </a:p>
        </p:txBody>
      </p:sp>
      <p:cxnSp>
        <p:nvCxnSpPr>
          <p:cNvPr id="8" name="Straight Connector 7">
            <a:extLst>
              <a:ext uri="{FF2B5EF4-FFF2-40B4-BE49-F238E27FC236}">
                <a16:creationId xmlns:a16="http://schemas.microsoft.com/office/drawing/2014/main" id="{26170F88-67E8-0C3E-F2A7-F55E1EEE4B4B}"/>
              </a:ext>
            </a:extLst>
          </p:cNvPr>
          <p:cNvCxnSpPr/>
          <p:nvPr/>
        </p:nvCxnSpPr>
        <p:spPr>
          <a:xfrm>
            <a:off x="609599" y="2308780"/>
            <a:ext cx="1069848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5200ED6-74F5-6D87-7BFB-2E3668A9F82C}"/>
              </a:ext>
            </a:extLst>
          </p:cNvPr>
          <p:cNvCxnSpPr/>
          <p:nvPr/>
        </p:nvCxnSpPr>
        <p:spPr>
          <a:xfrm>
            <a:off x="536763" y="5270783"/>
            <a:ext cx="493776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1889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155D76"/>
            </a:gs>
            <a:gs pos="100000">
              <a:srgbClr val="174056"/>
            </a:gs>
          </a:gsLst>
          <a:lin ang="5400000" scaled="0"/>
        </a:gradFill>
        <a:effectLst/>
      </p:bgPr>
    </p:bg>
    <p:spTree>
      <p:nvGrpSpPr>
        <p:cNvPr id="1" name="">
          <a:extLst>
            <a:ext uri="{FF2B5EF4-FFF2-40B4-BE49-F238E27FC236}">
              <a16:creationId xmlns:a16="http://schemas.microsoft.com/office/drawing/2014/main" id="{51C852D7-7B28-5B3E-AD4C-49DD92414C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8CFBCF0-8CA6-8E74-B725-0CD9296987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998"/>
            <a:ext cx="12191999" cy="6854004"/>
          </a:xfrm>
          <a:prstGeom prst="rect">
            <a:avLst/>
          </a:prstGeom>
        </p:spPr>
      </p:pic>
      <p:sp>
        <p:nvSpPr>
          <p:cNvPr id="7" name="TextBox 6">
            <a:extLst>
              <a:ext uri="{FF2B5EF4-FFF2-40B4-BE49-F238E27FC236}">
                <a16:creationId xmlns:a16="http://schemas.microsoft.com/office/drawing/2014/main" id="{9E1FC264-BE99-08F1-56ED-C69C83467588}"/>
              </a:ext>
            </a:extLst>
          </p:cNvPr>
          <p:cNvSpPr txBox="1"/>
          <p:nvPr/>
        </p:nvSpPr>
        <p:spPr>
          <a:xfrm>
            <a:off x="1225166" y="2840582"/>
            <a:ext cx="6855144" cy="707886"/>
          </a:xfrm>
          <a:prstGeom prst="rect">
            <a:avLst/>
          </a:prstGeom>
          <a:noFill/>
        </p:spPr>
        <p:txBody>
          <a:bodyPr wrap="square" lIns="91440" tIns="45720" rIns="91440" bIns="45720" rtlCol="0" anchor="t">
            <a:spAutoFit/>
          </a:bodyPr>
          <a:lstStyle/>
          <a:p>
            <a:pPr marL="0" lvl="1">
              <a:spcBef>
                <a:spcPts val="600"/>
              </a:spcBef>
              <a:spcAft>
                <a:spcPts val="600"/>
              </a:spcAft>
            </a:pPr>
            <a:r>
              <a:rPr lang="en-US" sz="4000">
                <a:solidFill>
                  <a:schemeClr val="bg1"/>
                </a:solidFill>
                <a:latin typeface="Aptos" panose="020B0004020202020204" pitchFamily="34" charset="0"/>
              </a:rPr>
              <a:t>Engaging DAF Donors</a:t>
            </a:r>
          </a:p>
        </p:txBody>
      </p:sp>
      <p:cxnSp>
        <p:nvCxnSpPr>
          <p:cNvPr id="8" name="Straight Connector 7">
            <a:extLst>
              <a:ext uri="{FF2B5EF4-FFF2-40B4-BE49-F238E27FC236}">
                <a16:creationId xmlns:a16="http://schemas.microsoft.com/office/drawing/2014/main" id="{9C8AB1F9-F555-A0F6-3D56-31941A72F162}"/>
              </a:ext>
            </a:extLst>
          </p:cNvPr>
          <p:cNvCxnSpPr>
            <a:cxnSpLocks/>
          </p:cNvCxnSpPr>
          <p:nvPr/>
        </p:nvCxnSpPr>
        <p:spPr>
          <a:xfrm flipH="1">
            <a:off x="1328166" y="3667561"/>
            <a:ext cx="21945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A518E22-C3BB-16DB-BD8E-C43E40C671C8}"/>
              </a:ext>
            </a:extLst>
          </p:cNvPr>
          <p:cNvSpPr txBox="1"/>
          <p:nvPr/>
        </p:nvSpPr>
        <p:spPr>
          <a:xfrm>
            <a:off x="507195" y="3878743"/>
            <a:ext cx="8227671" cy="830997"/>
          </a:xfrm>
          <a:prstGeom prst="rect">
            <a:avLst/>
          </a:prstGeom>
          <a:noFill/>
        </p:spPr>
        <p:txBody>
          <a:bodyPr wrap="square">
            <a:spAutoFit/>
          </a:bodyPr>
          <a:lstStyle/>
          <a:p>
            <a:pPr marL="731520"/>
            <a:r>
              <a:rPr lang="en-US" sz="2400">
                <a:solidFill>
                  <a:schemeClr val="bg1"/>
                </a:solidFill>
                <a:latin typeface="Aptos" panose="020B0004020202020204" pitchFamily="34" charset="0"/>
              </a:rPr>
              <a:t>Donors can do a lot with their DAFs. </a:t>
            </a:r>
          </a:p>
          <a:p>
            <a:pPr marL="731520"/>
            <a:r>
              <a:rPr lang="en-US" sz="2400" b="1">
                <a:solidFill>
                  <a:schemeClr val="bg1"/>
                </a:solidFill>
                <a:latin typeface="Aptos" panose="020B0004020202020204" pitchFamily="34" charset="0"/>
              </a:rPr>
              <a:t>What can YOU do to engage with them?</a:t>
            </a:r>
          </a:p>
        </p:txBody>
      </p:sp>
    </p:spTree>
    <p:extLst>
      <p:ext uri="{BB962C8B-B14F-4D97-AF65-F5344CB8AC3E}">
        <p14:creationId xmlns:p14="http://schemas.microsoft.com/office/powerpoint/2010/main" val="1833315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A7A7-3698-647A-60E8-2F70F2D7F3A0}"/>
              </a:ext>
            </a:extLst>
          </p:cNvPr>
          <p:cNvSpPr>
            <a:spLocks noGrp="1"/>
          </p:cNvSpPr>
          <p:nvPr>
            <p:ph type="title"/>
          </p:nvPr>
        </p:nvSpPr>
        <p:spPr/>
        <p:txBody>
          <a:bodyPr/>
          <a:lstStyle/>
          <a:p>
            <a:r>
              <a:rPr lang="en-US" sz="2800" b="1">
                <a:solidFill>
                  <a:schemeClr val="accent2">
                    <a:lumMod val="75000"/>
                  </a:schemeClr>
                </a:solidFill>
                <a:latin typeface="Aptos"/>
              </a:rPr>
              <a:t>Donors Can</a:t>
            </a:r>
            <a:r>
              <a:rPr lang="en-US" sz="2800">
                <a:solidFill>
                  <a:schemeClr val="accent2">
                    <a:lumMod val="75000"/>
                  </a:schemeClr>
                </a:solidFill>
                <a:latin typeface="Aptos"/>
              </a:rPr>
              <a:t> </a:t>
            </a:r>
            <a:r>
              <a:rPr lang="en-US" sz="2800">
                <a:latin typeface="Aptos"/>
              </a:rPr>
              <a:t>Recommend Grants to Their Favorite Charities</a:t>
            </a:r>
          </a:p>
        </p:txBody>
      </p:sp>
      <p:pic>
        <p:nvPicPr>
          <p:cNvPr id="4" name="Graphic 3">
            <a:extLst>
              <a:ext uri="{FF2B5EF4-FFF2-40B4-BE49-F238E27FC236}">
                <a16:creationId xmlns:a16="http://schemas.microsoft.com/office/drawing/2014/main" id="{A0842F9D-15AF-6775-D81E-E2DF0968C7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567" y="2040512"/>
            <a:ext cx="940345" cy="830214"/>
          </a:xfrm>
          <a:prstGeom prst="rect">
            <a:avLst/>
          </a:prstGeom>
        </p:spPr>
      </p:pic>
      <p:pic>
        <p:nvPicPr>
          <p:cNvPr id="9" name="Graphic 8">
            <a:extLst>
              <a:ext uri="{FF2B5EF4-FFF2-40B4-BE49-F238E27FC236}">
                <a16:creationId xmlns:a16="http://schemas.microsoft.com/office/drawing/2014/main" id="{A4C58CFB-16E7-4E7A-3A05-5F73638E15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204" y="3528338"/>
            <a:ext cx="848732" cy="830214"/>
          </a:xfrm>
          <a:prstGeom prst="rect">
            <a:avLst/>
          </a:prstGeom>
        </p:spPr>
      </p:pic>
      <p:sp>
        <p:nvSpPr>
          <p:cNvPr id="7" name="TextBox 6">
            <a:extLst>
              <a:ext uri="{FF2B5EF4-FFF2-40B4-BE49-F238E27FC236}">
                <a16:creationId xmlns:a16="http://schemas.microsoft.com/office/drawing/2014/main" id="{25440647-00B7-8A9E-E3D1-35109D7BFAA9}"/>
              </a:ext>
            </a:extLst>
          </p:cNvPr>
          <p:cNvSpPr txBox="1"/>
          <p:nvPr/>
        </p:nvSpPr>
        <p:spPr>
          <a:xfrm>
            <a:off x="1810060" y="2050351"/>
            <a:ext cx="4571886" cy="923330"/>
          </a:xfrm>
          <a:prstGeom prst="rect">
            <a:avLst/>
          </a:prstGeom>
          <a:noFill/>
        </p:spPr>
        <p:txBody>
          <a:bodyPr wrap="square" rtlCol="0">
            <a:spAutoFit/>
          </a:bodyPr>
          <a:lstStyle/>
          <a:p>
            <a:r>
              <a:rPr lang="en-US">
                <a:latin typeface="Aptos" panose="020B0004020202020204" pitchFamily="34" charset="0"/>
              </a:rPr>
              <a:t>Provide reliable, recurring </a:t>
            </a:r>
            <a:br>
              <a:rPr lang="en-US">
                <a:latin typeface="Aptos" panose="020B0004020202020204" pitchFamily="34" charset="0"/>
              </a:rPr>
            </a:br>
            <a:r>
              <a:rPr lang="en-US">
                <a:latin typeface="Aptos" panose="020B0004020202020204" pitchFamily="34" charset="0"/>
              </a:rPr>
              <a:t>grants for familiar organizations out </a:t>
            </a:r>
            <a:br>
              <a:rPr lang="en-US">
                <a:latin typeface="Aptos" panose="020B0004020202020204" pitchFamily="34" charset="0"/>
              </a:rPr>
            </a:br>
            <a:r>
              <a:rPr lang="en-US">
                <a:latin typeface="Aptos" panose="020B0004020202020204" pitchFamily="34" charset="0"/>
              </a:rPr>
              <a:t>of a </a:t>
            </a:r>
            <a:r>
              <a:rPr lang="en-US" b="1">
                <a:solidFill>
                  <a:schemeClr val="accent2">
                    <a:lumMod val="75000"/>
                  </a:schemeClr>
                </a:solidFill>
                <a:latin typeface="Aptos" panose="020B0004020202020204" pitchFamily="34" charset="0"/>
              </a:rPr>
              <a:t>sustainable</a:t>
            </a:r>
            <a:r>
              <a:rPr lang="en-US">
                <a:latin typeface="Aptos" panose="020B0004020202020204" pitchFamily="34" charset="0"/>
              </a:rPr>
              <a:t> charitable funding source</a:t>
            </a:r>
            <a:endParaRPr lang="en-US" b="1">
              <a:solidFill>
                <a:srgbClr val="087C93"/>
              </a:solidFill>
              <a:latin typeface="Aptos" panose="020B0004020202020204" pitchFamily="34" charset="0"/>
            </a:endParaRPr>
          </a:p>
        </p:txBody>
      </p:sp>
      <p:sp>
        <p:nvSpPr>
          <p:cNvPr id="8" name="TextBox 7">
            <a:extLst>
              <a:ext uri="{FF2B5EF4-FFF2-40B4-BE49-F238E27FC236}">
                <a16:creationId xmlns:a16="http://schemas.microsoft.com/office/drawing/2014/main" id="{8AFD02B3-AC15-1359-E5CB-A9EC7CDAF900}"/>
              </a:ext>
            </a:extLst>
          </p:cNvPr>
          <p:cNvSpPr txBox="1"/>
          <p:nvPr/>
        </p:nvSpPr>
        <p:spPr>
          <a:xfrm>
            <a:off x="1810061" y="3528839"/>
            <a:ext cx="3776924" cy="646331"/>
          </a:xfrm>
          <a:prstGeom prst="rect">
            <a:avLst/>
          </a:prstGeom>
          <a:noFill/>
        </p:spPr>
        <p:txBody>
          <a:bodyPr wrap="square" rtlCol="0">
            <a:spAutoFit/>
          </a:bodyPr>
          <a:lstStyle/>
          <a:p>
            <a:r>
              <a:rPr lang="en-US">
                <a:latin typeface="Aptos" panose="020B0004020202020204" pitchFamily="34" charset="0"/>
              </a:rPr>
              <a:t>Draw on this charitable reserve to support exciting </a:t>
            </a:r>
            <a:r>
              <a:rPr lang="en-US" b="1">
                <a:solidFill>
                  <a:schemeClr val="accent2">
                    <a:lumMod val="75000"/>
                  </a:schemeClr>
                </a:solidFill>
                <a:latin typeface="Aptos" panose="020B0004020202020204" pitchFamily="34" charset="0"/>
              </a:rPr>
              <a:t>new projects</a:t>
            </a:r>
          </a:p>
        </p:txBody>
      </p:sp>
      <p:pic>
        <p:nvPicPr>
          <p:cNvPr id="3" name="Picture 2">
            <a:extLst>
              <a:ext uri="{FF2B5EF4-FFF2-40B4-BE49-F238E27FC236}">
                <a16:creationId xmlns:a16="http://schemas.microsoft.com/office/drawing/2014/main" id="{85F37322-4654-DAE0-637C-9E063EA2CBD6}"/>
              </a:ext>
            </a:extLst>
          </p:cNvPr>
          <p:cNvPicPr>
            <a:picLocks noChangeAspect="1"/>
          </p:cNvPicPr>
          <p:nvPr/>
        </p:nvPicPr>
        <p:blipFill>
          <a:blip r:embed="rId7">
            <a:extLst>
              <a:ext uri="{28A0092B-C50C-407E-A947-70E740481C1C}">
                <a14:useLocalDpi xmlns:a14="http://schemas.microsoft.com/office/drawing/2010/main" val="0"/>
              </a:ext>
            </a:extLst>
          </a:blip>
          <a:srcRect l="26430" t="27879" r="6780" b="20316"/>
          <a:stretch/>
        </p:blipFill>
        <p:spPr>
          <a:xfrm>
            <a:off x="6381946" y="2050351"/>
            <a:ext cx="4874318" cy="3783715"/>
          </a:xfrm>
          <a:prstGeom prst="rect">
            <a:avLst/>
          </a:prstGeom>
        </p:spPr>
      </p:pic>
    </p:spTree>
    <p:extLst>
      <p:ext uri="{BB962C8B-B14F-4D97-AF65-F5344CB8AC3E}">
        <p14:creationId xmlns:p14="http://schemas.microsoft.com/office/powerpoint/2010/main" val="4016180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FF78EA-9FD1-9C1E-3332-F25025C5A222}"/>
              </a:ext>
            </a:extLst>
          </p:cNvPr>
          <p:cNvSpPr txBox="1"/>
          <p:nvPr/>
        </p:nvSpPr>
        <p:spPr>
          <a:xfrm>
            <a:off x="1477618" y="1703407"/>
            <a:ext cx="8560904" cy="3760004"/>
          </a:xfrm>
          <a:prstGeom prst="rect">
            <a:avLst/>
          </a:prstGeom>
          <a:noFill/>
        </p:spPr>
        <p:txBody>
          <a:bodyPr wrap="square" numCol="1" spcCol="457200" rtlCol="0">
            <a:spAutoFit/>
          </a:bodyPr>
          <a:lstStyle/>
          <a:p>
            <a:pPr>
              <a:spcBef>
                <a:spcPts val="1000"/>
              </a:spcBef>
            </a:pPr>
            <a:r>
              <a:rPr lang="en-US" dirty="0">
                <a:latin typeface="Aptos" panose="020B0004020202020204" pitchFamily="34" charset="0"/>
              </a:rPr>
              <a:t>Treat your DAF donors like </a:t>
            </a:r>
            <a:r>
              <a:rPr lang="en-US" b="1" dirty="0">
                <a:solidFill>
                  <a:schemeClr val="accent2">
                    <a:lumMod val="75000"/>
                  </a:schemeClr>
                </a:solidFill>
                <a:latin typeface="Aptos" panose="020B0004020202020204" pitchFamily="34" charset="0"/>
              </a:rPr>
              <a:t>major gift donors</a:t>
            </a:r>
            <a:r>
              <a:rPr lang="en-US" dirty="0">
                <a:latin typeface="Aptos" panose="020B0004020202020204" pitchFamily="34" charset="0"/>
              </a:rPr>
              <a:t>. (There is more where that came from!)</a:t>
            </a:r>
          </a:p>
          <a:p>
            <a:pPr>
              <a:spcBef>
                <a:spcPts val="1000"/>
              </a:spcBef>
            </a:pPr>
            <a:endParaRPr lang="en-US" dirty="0">
              <a:latin typeface="Aptos" panose="020B0004020202020204" pitchFamily="34" charset="0"/>
            </a:endParaRPr>
          </a:p>
          <a:p>
            <a:pPr>
              <a:spcBef>
                <a:spcPts val="1000"/>
              </a:spcBef>
            </a:pPr>
            <a:r>
              <a:rPr lang="en-US" spc="30" dirty="0">
                <a:latin typeface="Aptos" panose="020B0004020202020204" pitchFamily="34" charset="0"/>
              </a:rPr>
              <a:t>Let your donors </a:t>
            </a:r>
            <a:r>
              <a:rPr lang="en-US" b="1" spc="30" dirty="0">
                <a:solidFill>
                  <a:schemeClr val="accent2">
                    <a:lumMod val="75000"/>
                  </a:schemeClr>
                </a:solidFill>
                <a:latin typeface="Aptos" panose="020B0004020202020204" pitchFamily="34" charset="0"/>
              </a:rPr>
              <a:t>know how you will credit grants</a:t>
            </a:r>
            <a:r>
              <a:rPr lang="en-US" spc="30" dirty="0">
                <a:latin typeface="Aptos" panose="020B0004020202020204" pitchFamily="34" charset="0"/>
              </a:rPr>
              <a:t> made from their DAFs. (Often, the donor gets soft credit, and the DAF account gets hard credit.)</a:t>
            </a:r>
          </a:p>
          <a:p>
            <a:pPr>
              <a:spcBef>
                <a:spcPts val="1000"/>
              </a:spcBef>
            </a:pPr>
            <a:endParaRPr lang="en-US" spc="30" dirty="0">
              <a:latin typeface="Aptos" panose="020B0004020202020204" pitchFamily="34" charset="0"/>
            </a:endParaRPr>
          </a:p>
          <a:p>
            <a:pPr>
              <a:spcBef>
                <a:spcPts val="1000"/>
              </a:spcBef>
            </a:pPr>
            <a:r>
              <a:rPr lang="en-US" dirty="0">
                <a:latin typeface="Aptos" panose="020B0004020202020204" pitchFamily="34" charset="0"/>
              </a:rPr>
              <a:t>Set up meetings with donors who give through DAFs and ask them to consider major gifts or </a:t>
            </a:r>
            <a:r>
              <a:rPr lang="en-US" b="1" dirty="0">
                <a:solidFill>
                  <a:schemeClr val="accent2">
                    <a:lumMod val="75000"/>
                  </a:schemeClr>
                </a:solidFill>
                <a:latin typeface="Aptos" panose="020B0004020202020204" pitchFamily="34" charset="0"/>
              </a:rPr>
              <a:t>multi-year pledges</a:t>
            </a:r>
            <a:r>
              <a:rPr lang="en-US" dirty="0">
                <a:latin typeface="Aptos" panose="020B0004020202020204" pitchFamily="34" charset="0"/>
              </a:rPr>
              <a:t>.</a:t>
            </a:r>
          </a:p>
          <a:p>
            <a:pPr>
              <a:spcBef>
                <a:spcPts val="1000"/>
              </a:spcBef>
            </a:pPr>
            <a:endParaRPr lang="en-US" spc="30" dirty="0">
              <a:latin typeface="Aptos" panose="020B0004020202020204" pitchFamily="34" charset="0"/>
            </a:endParaRPr>
          </a:p>
          <a:p>
            <a:pPr>
              <a:spcBef>
                <a:spcPts val="1000"/>
              </a:spcBef>
            </a:pPr>
            <a:endParaRPr lang="en-US" spc="30" dirty="0">
              <a:latin typeface="Aptos" panose="020B0004020202020204" pitchFamily="34" charset="0"/>
            </a:endParaRPr>
          </a:p>
          <a:p>
            <a:pPr>
              <a:spcBef>
                <a:spcPts val="1000"/>
              </a:spcBef>
            </a:pPr>
            <a:endParaRPr lang="en-US" spc="30" dirty="0">
              <a:latin typeface="Aptos" panose="020B0004020202020204" pitchFamily="34" charset="0"/>
            </a:endParaRPr>
          </a:p>
        </p:txBody>
      </p:sp>
      <p:sp>
        <p:nvSpPr>
          <p:cNvPr id="2" name="Title 1">
            <a:extLst>
              <a:ext uri="{FF2B5EF4-FFF2-40B4-BE49-F238E27FC236}">
                <a16:creationId xmlns:a16="http://schemas.microsoft.com/office/drawing/2014/main" id="{9309A7A7-3698-647A-60E8-2F70F2D7F3A0}"/>
              </a:ext>
            </a:extLst>
          </p:cNvPr>
          <p:cNvSpPr>
            <a:spLocks noGrp="1"/>
          </p:cNvSpPr>
          <p:nvPr>
            <p:ph type="title"/>
          </p:nvPr>
        </p:nvSpPr>
        <p:spPr/>
        <p:txBody>
          <a:bodyPr/>
          <a:lstStyle/>
          <a:p>
            <a:r>
              <a:rPr lang="en-US" sz="2800" b="1">
                <a:solidFill>
                  <a:schemeClr val="accent2">
                    <a:lumMod val="75000"/>
                  </a:schemeClr>
                </a:solidFill>
                <a:latin typeface="Aptos"/>
              </a:rPr>
              <a:t>Charities Can</a:t>
            </a:r>
            <a:r>
              <a:rPr lang="en-US" sz="2800" b="1">
                <a:solidFill>
                  <a:srgbClr val="E97132"/>
                </a:solidFill>
                <a:latin typeface="Aptos"/>
              </a:rPr>
              <a:t> </a:t>
            </a:r>
            <a:r>
              <a:rPr lang="en-US" sz="2800">
                <a:latin typeface="Aptos"/>
              </a:rPr>
              <a:t>Target Your DAF Donors</a:t>
            </a:r>
          </a:p>
        </p:txBody>
      </p:sp>
      <p:pic>
        <p:nvPicPr>
          <p:cNvPr id="5" name="Graphic 4" descr="Present outline">
            <a:extLst>
              <a:ext uri="{FF2B5EF4-FFF2-40B4-BE49-F238E27FC236}">
                <a16:creationId xmlns:a16="http://schemas.microsoft.com/office/drawing/2014/main" id="{F95B5A78-8500-AEDA-4CD8-67838AE696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8915" y="1477200"/>
            <a:ext cx="692842" cy="692842"/>
          </a:xfrm>
          <a:prstGeom prst="rect">
            <a:avLst/>
          </a:prstGeom>
        </p:spPr>
      </p:pic>
      <p:pic>
        <p:nvPicPr>
          <p:cNvPr id="7" name="Graphic 6" descr="Boardroom outline">
            <a:extLst>
              <a:ext uri="{FF2B5EF4-FFF2-40B4-BE49-F238E27FC236}">
                <a16:creationId xmlns:a16="http://schemas.microsoft.com/office/drawing/2014/main" id="{2B42FFFD-8D5B-329F-09E1-9B51950487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9610" y="3491948"/>
            <a:ext cx="851452" cy="851452"/>
          </a:xfrm>
          <a:prstGeom prst="rect">
            <a:avLst/>
          </a:prstGeom>
        </p:spPr>
      </p:pic>
      <p:pic>
        <p:nvPicPr>
          <p:cNvPr id="9" name="Graphic 8" descr="Subtitles outline">
            <a:extLst>
              <a:ext uri="{FF2B5EF4-FFF2-40B4-BE49-F238E27FC236}">
                <a16:creationId xmlns:a16="http://schemas.microsoft.com/office/drawing/2014/main" id="{5037A51B-CB65-6E29-F80E-95AF6A700B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2285" y="2487306"/>
            <a:ext cx="766102" cy="766102"/>
          </a:xfrm>
          <a:prstGeom prst="rect">
            <a:avLst/>
          </a:prstGeom>
        </p:spPr>
      </p:pic>
    </p:spTree>
    <p:extLst>
      <p:ext uri="{BB962C8B-B14F-4D97-AF65-F5344CB8AC3E}">
        <p14:creationId xmlns:p14="http://schemas.microsoft.com/office/powerpoint/2010/main" val="2197849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02826-CC94-6518-4041-58FA3E4940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3DB265-C644-6D44-48F8-FC44DD29FDF4}"/>
              </a:ext>
            </a:extLst>
          </p:cNvPr>
          <p:cNvSpPr txBox="1"/>
          <p:nvPr/>
        </p:nvSpPr>
        <p:spPr>
          <a:xfrm>
            <a:off x="539610" y="1690155"/>
            <a:ext cx="8824309" cy="4801314"/>
          </a:xfrm>
          <a:prstGeom prst="rect">
            <a:avLst/>
          </a:prstGeom>
          <a:noFill/>
        </p:spPr>
        <p:txBody>
          <a:bodyPr wrap="square" lIns="91440" tIns="45720" rIns="91440" bIns="45720" numCol="1" spcCol="457200" rtlCol="0" anchor="t">
            <a:spAutoFit/>
          </a:bodyPr>
          <a:lstStyle/>
          <a:p>
            <a:r>
              <a:rPr lang="en-US" b="1" dirty="0"/>
              <a:t>Best practices for nonprofits:</a:t>
            </a:r>
          </a:p>
          <a:p>
            <a:pPr marL="285750" indent="-285750">
              <a:buFont typeface="Arial" panose="020B0604020202020204" pitchFamily="34" charset="0"/>
              <a:buChar char="•"/>
            </a:pPr>
            <a:endParaRPr lang="en-US" b="1" dirty="0">
              <a:solidFill>
                <a:srgbClr val="C15015"/>
              </a:solidFill>
              <a:latin typeface="Aptos" panose="020B0004020202020204" pitchFamily="34" charset="0"/>
            </a:endParaRPr>
          </a:p>
          <a:p>
            <a:pPr marL="285750" indent="-285750">
              <a:buClr>
                <a:schemeClr val="tx1"/>
              </a:buClr>
              <a:buFont typeface="Aptos" panose="020B0004020202020204" pitchFamily="34" charset="0"/>
              <a:buChar char="–"/>
            </a:pPr>
            <a:r>
              <a:rPr lang="en-US" b="1" dirty="0">
                <a:solidFill>
                  <a:srgbClr val="C15015"/>
                </a:solidFill>
                <a:latin typeface="Aptos"/>
                <a:ea typeface="+mn-lt"/>
                <a:cs typeface="+mn-lt"/>
              </a:rPr>
              <a:t>Send thank-you letters that express gratitude without stating that the contribution is tax-deductible:</a:t>
            </a:r>
            <a:r>
              <a:rPr lang="en-US" b="1" dirty="0">
                <a:solidFill>
                  <a:srgbClr val="C15015"/>
                </a:solidFill>
                <a:latin typeface="Aptos"/>
              </a:rPr>
              <a:t> </a:t>
            </a:r>
            <a:r>
              <a:rPr lang="en-US" dirty="0">
                <a:latin typeface="Aptos"/>
              </a:rPr>
              <a:t> The donor received a tax deduction when contributing to the DAF, not when the grant is made to your organization.</a:t>
            </a:r>
          </a:p>
          <a:p>
            <a:pPr marL="285750" indent="-285750">
              <a:buClr>
                <a:schemeClr val="tx1"/>
              </a:buClr>
              <a:buFont typeface="Aptos" panose="020B0004020202020204" pitchFamily="34" charset="0"/>
              <a:buChar char="–"/>
            </a:pPr>
            <a:endParaRPr lang="en-US" dirty="0">
              <a:latin typeface="Aptos" panose="020B0004020202020204" pitchFamily="34" charset="0"/>
            </a:endParaRPr>
          </a:p>
          <a:p>
            <a:pPr marL="285750" indent="-285750">
              <a:buClr>
                <a:schemeClr val="tx1"/>
              </a:buClr>
              <a:buFont typeface="Aptos" panose="020B0004020202020204" pitchFamily="34" charset="0"/>
              <a:buChar char="–"/>
            </a:pPr>
            <a:r>
              <a:rPr lang="en-US" b="1" dirty="0">
                <a:solidFill>
                  <a:srgbClr val="C15015"/>
                </a:solidFill>
                <a:latin typeface="Aptos"/>
              </a:rPr>
              <a:t>Use non-binding language for pledges:</a:t>
            </a:r>
            <a:r>
              <a:rPr lang="en-US" dirty="0">
                <a:solidFill>
                  <a:srgbClr val="000000"/>
                </a:solidFill>
                <a:latin typeface="Aptos"/>
              </a:rPr>
              <a:t> </a:t>
            </a:r>
            <a:r>
              <a:rPr lang="en-US" dirty="0">
                <a:latin typeface="Aptos"/>
              </a:rPr>
              <a:t>IRS rules permit DAF grants to fulfill multi-year pledges, provided the grant letter does </a:t>
            </a:r>
            <a:r>
              <a:rPr lang="en-US" b="1" dirty="0">
                <a:latin typeface="Aptos"/>
              </a:rPr>
              <a:t>not</a:t>
            </a:r>
            <a:r>
              <a:rPr lang="en-US" dirty="0">
                <a:latin typeface="Aptos"/>
              </a:rPr>
              <a:t> reference a binding obligation.</a:t>
            </a:r>
          </a:p>
          <a:p>
            <a:pPr marL="285750" indent="-285750">
              <a:buClr>
                <a:schemeClr val="tx1"/>
              </a:buClr>
              <a:buFont typeface="Aptos" panose="020B0004020202020204" pitchFamily="34" charset="0"/>
              <a:buChar char="–"/>
            </a:pPr>
            <a:endParaRPr lang="en-US" dirty="0">
              <a:latin typeface="Aptos"/>
            </a:endParaRPr>
          </a:p>
          <a:p>
            <a:pPr marL="285750" indent="-285750">
              <a:buClr>
                <a:schemeClr val="tx1"/>
              </a:buClr>
              <a:buFont typeface="Aptos" panose="020B0004020202020204" pitchFamily="34" charset="0"/>
              <a:buChar char="–"/>
            </a:pPr>
            <a:r>
              <a:rPr lang="en-US" b="1" dirty="0">
                <a:solidFill>
                  <a:schemeClr val="accent2">
                    <a:lumMod val="75000"/>
                  </a:schemeClr>
                </a:solidFill>
                <a:latin typeface="Aptos"/>
              </a:rPr>
              <a:t>Get in touch with your local Community Foundations.</a:t>
            </a:r>
            <a:r>
              <a:rPr lang="en-US" dirty="0">
                <a:latin typeface="Aptos"/>
              </a:rPr>
              <a:t> Community Foundations are sometimes open to receiving materials and LOIs about opportunities for funding. Timing is everything. </a:t>
            </a:r>
          </a:p>
          <a:p>
            <a:pPr marL="285750" indent="-285750">
              <a:buClr>
                <a:schemeClr val="tx1"/>
              </a:buClr>
              <a:buFont typeface="Aptos" panose="020B0004020202020204" pitchFamily="34" charset="0"/>
              <a:buChar char="–"/>
            </a:pPr>
            <a:endParaRPr lang="en-US" dirty="0">
              <a:latin typeface="Aptos"/>
            </a:endParaRPr>
          </a:p>
          <a:p>
            <a:pPr>
              <a:buClr>
                <a:schemeClr val="tx1"/>
              </a:buClr>
            </a:pPr>
            <a:endParaRPr lang="en-US" dirty="0">
              <a:latin typeface="Aptos"/>
            </a:endParaRPr>
          </a:p>
          <a:p>
            <a:pPr marL="285750" indent="-285750">
              <a:buFont typeface="Arial" panose="020B0604020202020204" pitchFamily="34" charset="0"/>
              <a:buChar char="•"/>
            </a:pPr>
            <a:endParaRPr lang="en-US" spc="30" dirty="0">
              <a:latin typeface="Aptos" panose="020B0004020202020204" pitchFamily="34" charset="0"/>
            </a:endParaRPr>
          </a:p>
          <a:p>
            <a:pPr marL="285750" indent="-285750">
              <a:buFont typeface="Arial" panose="020B0604020202020204" pitchFamily="34" charset="0"/>
              <a:buChar char="•"/>
            </a:pPr>
            <a:endParaRPr lang="en-US" spc="30" dirty="0">
              <a:latin typeface="Aptos" panose="020B0004020202020204" pitchFamily="34" charset="0"/>
            </a:endParaRPr>
          </a:p>
          <a:p>
            <a:pPr marL="285750" indent="-285750">
              <a:buFont typeface="Arial" panose="020B0604020202020204" pitchFamily="34" charset="0"/>
              <a:buChar char="•"/>
            </a:pPr>
            <a:endParaRPr lang="en-US" spc="30" dirty="0">
              <a:latin typeface="Aptos" panose="020B0004020202020204" pitchFamily="34" charset="0"/>
            </a:endParaRPr>
          </a:p>
        </p:txBody>
      </p:sp>
      <p:sp>
        <p:nvSpPr>
          <p:cNvPr id="2" name="Title 1">
            <a:extLst>
              <a:ext uri="{FF2B5EF4-FFF2-40B4-BE49-F238E27FC236}">
                <a16:creationId xmlns:a16="http://schemas.microsoft.com/office/drawing/2014/main" id="{E5A3E949-F059-2014-686F-56DC2DCEC8FE}"/>
              </a:ext>
            </a:extLst>
          </p:cNvPr>
          <p:cNvSpPr>
            <a:spLocks noGrp="1"/>
          </p:cNvSpPr>
          <p:nvPr>
            <p:ph type="title"/>
          </p:nvPr>
        </p:nvSpPr>
        <p:spPr>
          <a:xfrm>
            <a:off x="539609" y="642326"/>
            <a:ext cx="11585715" cy="597122"/>
          </a:xfrm>
        </p:spPr>
        <p:txBody>
          <a:bodyPr/>
          <a:lstStyle/>
          <a:p>
            <a:r>
              <a:rPr lang="en-US" sz="2800" b="1">
                <a:solidFill>
                  <a:schemeClr val="accent2">
                    <a:lumMod val="75000"/>
                  </a:schemeClr>
                </a:solidFill>
                <a:latin typeface="Aptos"/>
              </a:rPr>
              <a:t>DAF Considerations </a:t>
            </a:r>
            <a:r>
              <a:rPr lang="en-US" sz="2800">
                <a:latin typeface="Aptos"/>
              </a:rPr>
              <a:t>|</a:t>
            </a:r>
            <a:r>
              <a:rPr lang="en-US" sz="2800" b="1">
                <a:solidFill>
                  <a:schemeClr val="accent2">
                    <a:lumMod val="75000"/>
                  </a:schemeClr>
                </a:solidFill>
                <a:latin typeface="Aptos"/>
              </a:rPr>
              <a:t> </a:t>
            </a:r>
            <a:r>
              <a:rPr lang="en-US" sz="2800"/>
              <a:t>Soliciting and Acknowledging DAF Grants </a:t>
            </a:r>
            <a:endParaRPr lang="en-US" sz="2800">
              <a:latin typeface="Aptos"/>
            </a:endParaRPr>
          </a:p>
        </p:txBody>
      </p:sp>
      <p:pic>
        <p:nvPicPr>
          <p:cNvPr id="4" name="Picture 3" descr="A blue and white sign with white text&#10;&#10;AI-generated content may be incorrect.">
            <a:extLst>
              <a:ext uri="{FF2B5EF4-FFF2-40B4-BE49-F238E27FC236}">
                <a16:creationId xmlns:a16="http://schemas.microsoft.com/office/drawing/2014/main" id="{8B4D2BC2-EE93-3F02-8068-8F21AE3B1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629" y="5253796"/>
            <a:ext cx="2082761" cy="770481"/>
          </a:xfrm>
          <a:prstGeom prst="rect">
            <a:avLst/>
          </a:prstGeom>
        </p:spPr>
      </p:pic>
    </p:spTree>
    <p:extLst>
      <p:ext uri="{BB962C8B-B14F-4D97-AF65-F5344CB8AC3E}">
        <p14:creationId xmlns:p14="http://schemas.microsoft.com/office/powerpoint/2010/main" val="388092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EC218-1750-2D77-37CD-AE4145B4372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3B5EB88-0819-2015-97FF-6D741608495F}"/>
              </a:ext>
            </a:extLst>
          </p:cNvPr>
          <p:cNvSpPr txBox="1"/>
          <p:nvPr/>
        </p:nvSpPr>
        <p:spPr>
          <a:xfrm>
            <a:off x="539611" y="1690155"/>
            <a:ext cx="8818994" cy="6186309"/>
          </a:xfrm>
          <a:prstGeom prst="rect">
            <a:avLst/>
          </a:prstGeom>
          <a:noFill/>
        </p:spPr>
        <p:txBody>
          <a:bodyPr wrap="square" lIns="91440" tIns="45720" rIns="91440" bIns="45720" numCol="1" spcCol="457200" rtlCol="0" anchor="t">
            <a:spAutoFit/>
          </a:bodyPr>
          <a:lstStyle/>
          <a:p>
            <a:r>
              <a:rPr lang="en-US" b="1" dirty="0"/>
              <a:t>Best practices for nonprofits:</a:t>
            </a:r>
          </a:p>
          <a:p>
            <a:pPr marL="285750" indent="-285750">
              <a:buFont typeface="Arial" panose="020B0604020202020204" pitchFamily="34" charset="0"/>
              <a:buChar char="•"/>
            </a:pPr>
            <a:endParaRPr lang="en-US" b="1" dirty="0">
              <a:solidFill>
                <a:srgbClr val="C15015"/>
              </a:solidFill>
              <a:latin typeface="Aptos" panose="020B0004020202020204" pitchFamily="34" charset="0"/>
            </a:endParaRPr>
          </a:p>
          <a:p>
            <a:pPr marL="285750" indent="-285750">
              <a:buClr>
                <a:schemeClr val="tx1"/>
              </a:buClr>
              <a:buFont typeface="Aptos" panose="020B0004020202020204" pitchFamily="34" charset="0"/>
              <a:buChar char="–"/>
            </a:pPr>
            <a:r>
              <a:rPr lang="en-US" b="1" dirty="0">
                <a:solidFill>
                  <a:srgbClr val="C15015"/>
                </a:solidFill>
                <a:latin typeface="Aptos"/>
                <a:ea typeface="+mn-lt"/>
                <a:cs typeface="+mn-lt"/>
              </a:rPr>
              <a:t>Use a widget to communicate the interest of your nonprofit to receive DAF grants. </a:t>
            </a:r>
            <a:r>
              <a:rPr lang="en-US" dirty="0">
                <a:latin typeface="Aptos"/>
                <a:ea typeface="+mn-lt"/>
                <a:cs typeface="+mn-lt"/>
              </a:rPr>
              <a:t>Donors can access their funds by linking directly from your website. Be aware of potential security concerns on behalf of your donors if you use a widget. </a:t>
            </a:r>
          </a:p>
          <a:p>
            <a:pPr marL="285750" indent="-285750">
              <a:buClr>
                <a:schemeClr val="tx1"/>
              </a:buClr>
              <a:buFont typeface="Aptos" panose="020B0004020202020204" pitchFamily="34" charset="0"/>
              <a:buChar char="–"/>
            </a:pPr>
            <a:endParaRPr lang="en-US" dirty="0">
              <a:latin typeface="Aptos" panose="020B0004020202020204" pitchFamily="34" charset="0"/>
            </a:endParaRPr>
          </a:p>
          <a:p>
            <a:pPr marL="285750" indent="-285750">
              <a:buClr>
                <a:schemeClr val="tx1"/>
              </a:buClr>
              <a:buFont typeface="Aptos" panose="020B0004020202020204" pitchFamily="34" charset="0"/>
              <a:buChar char="–"/>
            </a:pPr>
            <a:r>
              <a:rPr lang="en-US" b="1" dirty="0">
                <a:solidFill>
                  <a:srgbClr val="C15015"/>
                </a:solidFill>
                <a:latin typeface="Aptos"/>
              </a:rPr>
              <a:t>Donors who have DAFs give more money when using the DAF than when making a gift directly to your organization. </a:t>
            </a:r>
            <a:r>
              <a:rPr lang="en-US" dirty="0">
                <a:latin typeface="Aptos"/>
              </a:rPr>
              <a:t>Three studies show an average between $2,500 to $5,000 per gift, depending on the data source.</a:t>
            </a:r>
          </a:p>
          <a:p>
            <a:pPr marL="285750" indent="-285750">
              <a:buClr>
                <a:schemeClr val="tx1"/>
              </a:buClr>
              <a:buFont typeface="Aptos" panose="020B0004020202020204" pitchFamily="34" charset="0"/>
              <a:buChar char="–"/>
            </a:pPr>
            <a:endParaRPr lang="en-US" b="1" dirty="0">
              <a:solidFill>
                <a:srgbClr val="C15015"/>
              </a:solidFill>
              <a:latin typeface="Aptos"/>
            </a:endParaRPr>
          </a:p>
          <a:p>
            <a:pPr marL="285750" indent="-285750">
              <a:buClr>
                <a:schemeClr val="tx1"/>
              </a:buClr>
              <a:buFont typeface="Aptos" panose="020B0004020202020204" pitchFamily="34" charset="0"/>
              <a:buChar char="–"/>
            </a:pPr>
            <a:r>
              <a:rPr lang="en-US" b="1" dirty="0">
                <a:solidFill>
                  <a:srgbClr val="C15015"/>
                </a:solidFill>
                <a:latin typeface="Aptos"/>
              </a:rPr>
              <a:t>Donors with DAFs make 49% of their gifts in November &amp; December. </a:t>
            </a:r>
            <a:r>
              <a:rPr lang="en-US" dirty="0">
                <a:latin typeface="Aptos"/>
              </a:rPr>
              <a:t>Research shows more than half of the funds are distributed the rest of the year.  </a:t>
            </a:r>
          </a:p>
          <a:p>
            <a:pPr>
              <a:buClr>
                <a:schemeClr val="tx1"/>
              </a:buClr>
            </a:pPr>
            <a:endParaRPr lang="en-US" dirty="0">
              <a:latin typeface="Aptos"/>
            </a:endParaRPr>
          </a:p>
          <a:p>
            <a:pPr marL="285750" indent="-285750">
              <a:buClr>
                <a:schemeClr val="tx1"/>
              </a:buClr>
              <a:buFont typeface="Aptos" panose="020B0004020202020204" pitchFamily="34" charset="0"/>
              <a:buChar char="–"/>
            </a:pPr>
            <a:r>
              <a:rPr lang="en-US" b="1" dirty="0">
                <a:solidFill>
                  <a:srgbClr val="C15015"/>
                </a:solidFill>
                <a:latin typeface="Aptos"/>
              </a:rPr>
              <a:t>2/3 of DAF holders are Boomers and older. 21% of DAF holders are GenX. </a:t>
            </a:r>
            <a:r>
              <a:rPr lang="en-US" dirty="0">
                <a:latin typeface="Aptos"/>
              </a:rPr>
              <a:t>Don’t ignore your </a:t>
            </a:r>
            <a:r>
              <a:rPr lang="en-US" dirty="0" err="1">
                <a:latin typeface="Aptos"/>
              </a:rPr>
              <a:t>GenZ</a:t>
            </a:r>
            <a:r>
              <a:rPr lang="en-US" dirty="0">
                <a:latin typeface="Aptos"/>
              </a:rPr>
              <a:t> and Millennials who might also have a DAF. Generational wealth transfer is underway. </a:t>
            </a:r>
          </a:p>
          <a:p>
            <a:pPr marL="285750" indent="-285750">
              <a:buClr>
                <a:schemeClr val="tx1"/>
              </a:buClr>
              <a:buFont typeface="Aptos" panose="020B0004020202020204" pitchFamily="34" charset="0"/>
              <a:buChar char="–"/>
            </a:pPr>
            <a:endParaRPr lang="en-US" b="1" dirty="0">
              <a:solidFill>
                <a:srgbClr val="C15015"/>
              </a:solidFill>
              <a:latin typeface="Aptos"/>
            </a:endParaRPr>
          </a:p>
          <a:p>
            <a:pPr marL="285750" indent="-285750">
              <a:buClr>
                <a:schemeClr val="tx1"/>
              </a:buClr>
              <a:buFont typeface="Aptos" panose="020B0004020202020204" pitchFamily="34" charset="0"/>
              <a:buChar char="–"/>
            </a:pPr>
            <a:endParaRPr lang="en-US" b="1" dirty="0">
              <a:solidFill>
                <a:srgbClr val="C15015"/>
              </a:solidFill>
              <a:latin typeface="Aptos"/>
            </a:endParaRPr>
          </a:p>
          <a:p>
            <a:pPr marL="285750" indent="-285750">
              <a:buClr>
                <a:schemeClr val="tx1"/>
              </a:buClr>
              <a:buFont typeface="Aptos" panose="020B0004020202020204" pitchFamily="34" charset="0"/>
              <a:buChar char="–"/>
            </a:pPr>
            <a:endParaRPr lang="en-US" b="1" dirty="0">
              <a:solidFill>
                <a:srgbClr val="C15015"/>
              </a:solidFill>
              <a:latin typeface="Aptos"/>
            </a:endParaRPr>
          </a:p>
          <a:p>
            <a:endParaRPr lang="en-US" spc="30" dirty="0">
              <a:latin typeface="Aptos" panose="020B0004020202020204" pitchFamily="34" charset="0"/>
            </a:endParaRPr>
          </a:p>
          <a:p>
            <a:pPr marL="285750" indent="-285750">
              <a:buFont typeface="Arial" panose="020B0604020202020204" pitchFamily="34" charset="0"/>
              <a:buChar char="•"/>
            </a:pPr>
            <a:endParaRPr lang="en-US" spc="30" dirty="0">
              <a:latin typeface="Aptos" panose="020B0004020202020204" pitchFamily="34" charset="0"/>
            </a:endParaRPr>
          </a:p>
          <a:p>
            <a:pPr marL="285750" indent="-285750">
              <a:buFont typeface="Arial" panose="020B0604020202020204" pitchFamily="34" charset="0"/>
              <a:buChar char="•"/>
            </a:pPr>
            <a:endParaRPr lang="en-US" spc="30" dirty="0">
              <a:latin typeface="Aptos" panose="020B0004020202020204" pitchFamily="34" charset="0"/>
            </a:endParaRPr>
          </a:p>
        </p:txBody>
      </p:sp>
      <p:sp>
        <p:nvSpPr>
          <p:cNvPr id="2" name="Title 1">
            <a:extLst>
              <a:ext uri="{FF2B5EF4-FFF2-40B4-BE49-F238E27FC236}">
                <a16:creationId xmlns:a16="http://schemas.microsoft.com/office/drawing/2014/main" id="{5924C0C0-22A3-CBA4-67D4-BC602FD0C0CC}"/>
              </a:ext>
            </a:extLst>
          </p:cNvPr>
          <p:cNvSpPr>
            <a:spLocks noGrp="1"/>
          </p:cNvSpPr>
          <p:nvPr>
            <p:ph type="title"/>
          </p:nvPr>
        </p:nvSpPr>
        <p:spPr>
          <a:xfrm>
            <a:off x="539609" y="642326"/>
            <a:ext cx="11585715" cy="597122"/>
          </a:xfrm>
        </p:spPr>
        <p:txBody>
          <a:bodyPr/>
          <a:lstStyle/>
          <a:p>
            <a:r>
              <a:rPr lang="en-US" sz="2800" b="1" dirty="0">
                <a:solidFill>
                  <a:schemeClr val="accent2">
                    <a:lumMod val="75000"/>
                  </a:schemeClr>
                </a:solidFill>
                <a:latin typeface="Aptos"/>
              </a:rPr>
              <a:t>More DAF Considerations </a:t>
            </a:r>
            <a:r>
              <a:rPr lang="en-US" sz="2800" dirty="0">
                <a:latin typeface="Aptos"/>
              </a:rPr>
              <a:t>|</a:t>
            </a:r>
            <a:r>
              <a:rPr lang="en-US" sz="2800" b="1" dirty="0">
                <a:solidFill>
                  <a:schemeClr val="accent2">
                    <a:lumMod val="75000"/>
                  </a:schemeClr>
                </a:solidFill>
                <a:latin typeface="Aptos"/>
              </a:rPr>
              <a:t> </a:t>
            </a:r>
            <a:r>
              <a:rPr lang="en-US" sz="2800" dirty="0"/>
              <a:t>Setting Your Organization Up for DAF Grants </a:t>
            </a:r>
            <a:endParaRPr lang="en-US" sz="2800" dirty="0">
              <a:latin typeface="Aptos"/>
            </a:endParaRPr>
          </a:p>
        </p:txBody>
      </p:sp>
      <p:pic>
        <p:nvPicPr>
          <p:cNvPr id="1026" name="Picture 2" descr="GiveDirect Help Guide">
            <a:extLst>
              <a:ext uri="{FF2B5EF4-FFF2-40B4-BE49-F238E27FC236}">
                <a16:creationId xmlns:a16="http://schemas.microsoft.com/office/drawing/2014/main" id="{7C6E4C06-7AC5-5C01-38D4-2B1119532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4490" y="1588686"/>
            <a:ext cx="1212953" cy="15562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F Widget pop-up">
            <a:extLst>
              <a:ext uri="{FF2B5EF4-FFF2-40B4-BE49-F238E27FC236}">
                <a16:creationId xmlns:a16="http://schemas.microsoft.com/office/drawing/2014/main" id="{1B0494DC-3820-F2AF-A68E-AEF09F3D7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385" y="3302526"/>
            <a:ext cx="1310058" cy="1393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riot widget">
            <a:extLst>
              <a:ext uri="{FF2B5EF4-FFF2-40B4-BE49-F238E27FC236}">
                <a16:creationId xmlns:a16="http://schemas.microsoft.com/office/drawing/2014/main" id="{3C783415-0D66-A8B3-246E-ECA44815BC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4446" y="4853526"/>
            <a:ext cx="875935" cy="15197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9B3031-4DC9-CA70-9448-FE54C887BF74}"/>
              </a:ext>
            </a:extLst>
          </p:cNvPr>
          <p:cNvPicPr>
            <a:picLocks noChangeAspect="1"/>
          </p:cNvPicPr>
          <p:nvPr/>
        </p:nvPicPr>
        <p:blipFill>
          <a:blip r:embed="rId6"/>
          <a:stretch>
            <a:fillRect/>
          </a:stretch>
        </p:blipFill>
        <p:spPr>
          <a:xfrm>
            <a:off x="6752984" y="5917427"/>
            <a:ext cx="2085013" cy="768163"/>
          </a:xfrm>
          <a:prstGeom prst="rect">
            <a:avLst/>
          </a:prstGeom>
        </p:spPr>
      </p:pic>
    </p:spTree>
    <p:extLst>
      <p:ext uri="{BB962C8B-B14F-4D97-AF65-F5344CB8AC3E}">
        <p14:creationId xmlns:p14="http://schemas.microsoft.com/office/powerpoint/2010/main" val="2739481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AAA9E-0B60-4ED0-C2B3-26316320AAA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500018-9ED5-FBB1-92B9-F3795C1F5876}"/>
              </a:ext>
            </a:extLst>
          </p:cNvPr>
          <p:cNvSpPr txBox="1"/>
          <p:nvPr/>
        </p:nvSpPr>
        <p:spPr>
          <a:xfrm>
            <a:off x="539610" y="1690155"/>
            <a:ext cx="8824309" cy="6186309"/>
          </a:xfrm>
          <a:prstGeom prst="rect">
            <a:avLst/>
          </a:prstGeom>
          <a:noFill/>
        </p:spPr>
        <p:txBody>
          <a:bodyPr wrap="square" lIns="91440" tIns="45720" rIns="91440" bIns="45720" numCol="1" spcCol="457200" rtlCol="0" anchor="t">
            <a:spAutoFit/>
          </a:bodyPr>
          <a:lstStyle/>
          <a:p>
            <a:r>
              <a:rPr lang="en-US" b="1" dirty="0"/>
              <a:t>Best practices for nonprofits:</a:t>
            </a:r>
          </a:p>
          <a:p>
            <a:pPr marL="285750" indent="-285750">
              <a:buFont typeface="Arial" panose="020B0604020202020204" pitchFamily="34" charset="0"/>
              <a:buChar char="•"/>
            </a:pPr>
            <a:endParaRPr lang="en-US" b="1" dirty="0">
              <a:solidFill>
                <a:srgbClr val="C15015"/>
              </a:solidFill>
              <a:latin typeface="Aptos" panose="020B0004020202020204" pitchFamily="34" charset="0"/>
            </a:endParaRPr>
          </a:p>
          <a:p>
            <a:pPr marL="285750" indent="-285750">
              <a:buClr>
                <a:schemeClr val="tx1"/>
              </a:buClr>
              <a:buFont typeface="Aptos" panose="020B0004020202020204" pitchFamily="34" charset="0"/>
              <a:buChar char="–"/>
            </a:pPr>
            <a:r>
              <a:rPr lang="en-US" b="1" dirty="0">
                <a:solidFill>
                  <a:srgbClr val="C15015"/>
                </a:solidFill>
                <a:latin typeface="Aptos"/>
                <a:ea typeface="+mn-lt"/>
                <a:cs typeface="+mn-lt"/>
              </a:rPr>
              <a:t>Set up your PayPal Charity Account. </a:t>
            </a:r>
            <a:r>
              <a:rPr lang="en-US" dirty="0">
                <a:latin typeface="Aptos"/>
                <a:ea typeface="+mn-lt"/>
                <a:cs typeface="+mn-lt"/>
              </a:rPr>
              <a:t>Donors can see you are a verified charity.</a:t>
            </a:r>
          </a:p>
          <a:p>
            <a:pPr marL="285750" indent="-285750">
              <a:buClr>
                <a:schemeClr val="tx1"/>
              </a:buClr>
              <a:buFont typeface="Aptos" panose="020B0004020202020204" pitchFamily="34" charset="0"/>
              <a:buChar char="–"/>
            </a:pPr>
            <a:endParaRPr lang="en-US" dirty="0">
              <a:latin typeface="Aptos" panose="020B0004020202020204" pitchFamily="34" charset="0"/>
            </a:endParaRPr>
          </a:p>
          <a:p>
            <a:pPr marL="285750" indent="-285750">
              <a:buClr>
                <a:schemeClr val="tx1"/>
              </a:buClr>
              <a:buFont typeface="Aptos" panose="020B0004020202020204" pitchFamily="34" charset="0"/>
              <a:buChar char="–"/>
            </a:pPr>
            <a:r>
              <a:rPr lang="en-US" b="1" dirty="0">
                <a:solidFill>
                  <a:srgbClr val="C15015"/>
                </a:solidFill>
                <a:latin typeface="Aptos"/>
              </a:rPr>
              <a:t>Be sure your legal name matches your materials online and when communicating with donors. </a:t>
            </a:r>
            <a:r>
              <a:rPr lang="en-US" dirty="0">
                <a:latin typeface="Aptos"/>
              </a:rPr>
              <a:t>If your name doesn’t exactly match what’s on your 990 or on your IRS Determination Letter, donors may not be able to find you </a:t>
            </a:r>
          </a:p>
          <a:p>
            <a:pPr marL="285750" indent="-285750">
              <a:buClr>
                <a:schemeClr val="tx1"/>
              </a:buClr>
              <a:buFont typeface="Aptos" panose="020B0004020202020204" pitchFamily="34" charset="0"/>
              <a:buChar char="–"/>
            </a:pPr>
            <a:endParaRPr lang="en-US" b="1" dirty="0">
              <a:solidFill>
                <a:srgbClr val="C15015"/>
              </a:solidFill>
              <a:latin typeface="Aptos"/>
            </a:endParaRPr>
          </a:p>
          <a:p>
            <a:pPr marL="285750" indent="-285750">
              <a:buClr>
                <a:schemeClr val="tx1"/>
              </a:buClr>
              <a:buFont typeface="Aptos" panose="020B0004020202020204" pitchFamily="34" charset="0"/>
              <a:buChar char="–"/>
            </a:pPr>
            <a:r>
              <a:rPr lang="en-US" b="1" dirty="0">
                <a:solidFill>
                  <a:srgbClr val="C15015"/>
                </a:solidFill>
                <a:latin typeface="Aptos"/>
              </a:rPr>
              <a:t>Donors with DAFs like to visit Candid/</a:t>
            </a:r>
            <a:r>
              <a:rPr lang="en-US" b="1" dirty="0" err="1">
                <a:solidFill>
                  <a:srgbClr val="C15015"/>
                </a:solidFill>
                <a:latin typeface="Aptos"/>
              </a:rPr>
              <a:t>Guidestar</a:t>
            </a:r>
            <a:r>
              <a:rPr lang="en-US" b="1" dirty="0">
                <a:solidFill>
                  <a:srgbClr val="C15015"/>
                </a:solidFill>
                <a:latin typeface="Aptos"/>
              </a:rPr>
              <a:t> (BBB Wise Giving Alliance, Charity Navigator) according to the largest DAF institutions serving greater Philadelphia. </a:t>
            </a:r>
            <a:r>
              <a:rPr lang="en-US" dirty="0">
                <a:latin typeface="Aptos"/>
              </a:rPr>
              <a:t>Research shows that having an updated profile makes a difference to funders looking for details about your organization’s programs, finances, and impact.</a:t>
            </a:r>
          </a:p>
          <a:p>
            <a:pPr marL="285750" indent="-285750">
              <a:buClr>
                <a:schemeClr val="tx1"/>
              </a:buClr>
              <a:buFont typeface="Aptos" panose="020B0004020202020204" pitchFamily="34" charset="0"/>
              <a:buChar char="–"/>
            </a:pPr>
            <a:endParaRPr lang="en-US" dirty="0">
              <a:latin typeface="Aptos"/>
            </a:endParaRPr>
          </a:p>
          <a:p>
            <a:pPr marL="285750" indent="-285750">
              <a:buClr>
                <a:schemeClr val="tx1"/>
              </a:buClr>
              <a:buFont typeface="Aptos" panose="020B0004020202020204" pitchFamily="34" charset="0"/>
              <a:buChar char="–"/>
            </a:pPr>
            <a:r>
              <a:rPr lang="en-US" b="1" dirty="0">
                <a:solidFill>
                  <a:schemeClr val="accent2">
                    <a:lumMod val="75000"/>
                  </a:schemeClr>
                </a:solidFill>
                <a:latin typeface="Aptos"/>
              </a:rPr>
              <a:t>Some funders have their own grants (Vanguard Charitable, Goldman Sachs Philanthropy Fund, some community foundations). </a:t>
            </a:r>
            <a:r>
              <a:rPr lang="en-US" dirty="0">
                <a:latin typeface="Aptos"/>
              </a:rPr>
              <a:t>These are the exceptions, not the rule.</a:t>
            </a:r>
          </a:p>
          <a:p>
            <a:pPr marL="285750" indent="-285750">
              <a:buClr>
                <a:schemeClr val="tx1"/>
              </a:buClr>
              <a:buFont typeface="Aptos" panose="020B0004020202020204" pitchFamily="34" charset="0"/>
              <a:buChar char="–"/>
            </a:pPr>
            <a:endParaRPr lang="en-US" b="1" dirty="0">
              <a:solidFill>
                <a:srgbClr val="C15015"/>
              </a:solidFill>
              <a:latin typeface="Aptos"/>
            </a:endParaRPr>
          </a:p>
          <a:p>
            <a:pPr marL="285750" indent="-285750">
              <a:buClr>
                <a:schemeClr val="tx1"/>
              </a:buClr>
              <a:buFont typeface="Aptos" panose="020B0004020202020204" pitchFamily="34" charset="0"/>
              <a:buChar char="–"/>
            </a:pPr>
            <a:endParaRPr lang="en-US" b="1" dirty="0">
              <a:solidFill>
                <a:srgbClr val="C15015"/>
              </a:solidFill>
              <a:latin typeface="Aptos"/>
            </a:endParaRPr>
          </a:p>
          <a:p>
            <a:pPr>
              <a:buClr>
                <a:schemeClr val="tx1"/>
              </a:buClr>
            </a:pPr>
            <a:endParaRPr lang="en-US" b="1" dirty="0">
              <a:solidFill>
                <a:srgbClr val="C15015"/>
              </a:solidFill>
              <a:latin typeface="Aptos"/>
            </a:endParaRPr>
          </a:p>
          <a:p>
            <a:endParaRPr lang="en-US" spc="30" dirty="0">
              <a:latin typeface="Aptos" panose="020B0004020202020204" pitchFamily="34" charset="0"/>
            </a:endParaRPr>
          </a:p>
          <a:p>
            <a:pPr marL="285750" indent="-285750">
              <a:buFont typeface="Arial" panose="020B0604020202020204" pitchFamily="34" charset="0"/>
              <a:buChar char="•"/>
            </a:pPr>
            <a:endParaRPr lang="en-US" spc="30" dirty="0">
              <a:latin typeface="Aptos" panose="020B0004020202020204" pitchFamily="34" charset="0"/>
            </a:endParaRPr>
          </a:p>
          <a:p>
            <a:pPr marL="285750" indent="-285750">
              <a:buFont typeface="Arial" panose="020B0604020202020204" pitchFamily="34" charset="0"/>
              <a:buChar char="•"/>
            </a:pPr>
            <a:endParaRPr lang="en-US" spc="30" dirty="0">
              <a:latin typeface="Aptos" panose="020B0004020202020204" pitchFamily="34" charset="0"/>
            </a:endParaRPr>
          </a:p>
        </p:txBody>
      </p:sp>
      <p:sp>
        <p:nvSpPr>
          <p:cNvPr id="2" name="Title 1">
            <a:extLst>
              <a:ext uri="{FF2B5EF4-FFF2-40B4-BE49-F238E27FC236}">
                <a16:creationId xmlns:a16="http://schemas.microsoft.com/office/drawing/2014/main" id="{0A584FEF-6354-380C-7ED5-F622A354B120}"/>
              </a:ext>
            </a:extLst>
          </p:cNvPr>
          <p:cNvSpPr>
            <a:spLocks noGrp="1"/>
          </p:cNvSpPr>
          <p:nvPr>
            <p:ph type="title"/>
          </p:nvPr>
        </p:nvSpPr>
        <p:spPr>
          <a:xfrm>
            <a:off x="539609" y="642326"/>
            <a:ext cx="11585715" cy="597122"/>
          </a:xfrm>
        </p:spPr>
        <p:txBody>
          <a:bodyPr/>
          <a:lstStyle/>
          <a:p>
            <a:r>
              <a:rPr lang="en-US" sz="2800" b="1" dirty="0">
                <a:solidFill>
                  <a:schemeClr val="accent2">
                    <a:lumMod val="75000"/>
                  </a:schemeClr>
                </a:solidFill>
                <a:latin typeface="Aptos"/>
              </a:rPr>
              <a:t>Even More DAF Considerations </a:t>
            </a:r>
            <a:r>
              <a:rPr lang="en-US" sz="2800" dirty="0">
                <a:latin typeface="Aptos"/>
              </a:rPr>
              <a:t>|</a:t>
            </a:r>
            <a:r>
              <a:rPr lang="en-US" sz="2800" b="1" dirty="0">
                <a:solidFill>
                  <a:schemeClr val="accent2">
                    <a:lumMod val="75000"/>
                  </a:schemeClr>
                </a:solidFill>
                <a:latin typeface="Aptos"/>
              </a:rPr>
              <a:t> </a:t>
            </a:r>
            <a:r>
              <a:rPr lang="en-US" sz="2800" dirty="0"/>
              <a:t>Be Findable to be Fundable</a:t>
            </a:r>
            <a:endParaRPr lang="en-US" sz="2800" dirty="0">
              <a:latin typeface="Aptos"/>
            </a:endParaRPr>
          </a:p>
        </p:txBody>
      </p:sp>
      <p:sp>
        <p:nvSpPr>
          <p:cNvPr id="4" name="AutoShape 2" descr="test alt">
            <a:extLst>
              <a:ext uri="{FF2B5EF4-FFF2-40B4-BE49-F238E27FC236}">
                <a16:creationId xmlns:a16="http://schemas.microsoft.com/office/drawing/2014/main" id="{9921BA97-9365-C8E2-AF0B-BE06AF04A8D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ow to earn a Candid Seal of Transparency | Candid">
            <a:extLst>
              <a:ext uri="{FF2B5EF4-FFF2-40B4-BE49-F238E27FC236}">
                <a16:creationId xmlns:a16="http://schemas.microsoft.com/office/drawing/2014/main" id="{14627E68-CB6F-A5E2-A838-F6E35F881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072" y="1690155"/>
            <a:ext cx="1194318" cy="11943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0810E79-9F06-5CBF-7FB7-1D53D3179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4971" y="3480318"/>
            <a:ext cx="1108410" cy="11084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5DBF08A-98DF-B677-AA44-BDFED06DBF55}"/>
              </a:ext>
            </a:extLst>
          </p:cNvPr>
          <p:cNvPicPr>
            <a:picLocks noChangeAspect="1"/>
          </p:cNvPicPr>
          <p:nvPr/>
        </p:nvPicPr>
        <p:blipFill>
          <a:blip r:embed="rId5"/>
          <a:stretch>
            <a:fillRect/>
          </a:stretch>
        </p:blipFill>
        <p:spPr>
          <a:xfrm>
            <a:off x="9680911" y="5170154"/>
            <a:ext cx="2085013" cy="768163"/>
          </a:xfrm>
          <a:prstGeom prst="rect">
            <a:avLst/>
          </a:prstGeom>
        </p:spPr>
      </p:pic>
    </p:spTree>
    <p:extLst>
      <p:ext uri="{BB962C8B-B14F-4D97-AF65-F5344CB8AC3E}">
        <p14:creationId xmlns:p14="http://schemas.microsoft.com/office/powerpoint/2010/main" val="2301879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37EDC-049F-5FC0-FAC7-6C1F564A9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EC539F-EEFC-84D7-007A-A5311AE6AFA3}"/>
              </a:ext>
            </a:extLst>
          </p:cNvPr>
          <p:cNvSpPr>
            <a:spLocks noGrp="1"/>
          </p:cNvSpPr>
          <p:nvPr>
            <p:ph type="title"/>
          </p:nvPr>
        </p:nvSpPr>
        <p:spPr>
          <a:xfrm>
            <a:off x="539609" y="642325"/>
            <a:ext cx="11585715" cy="834049"/>
          </a:xfrm>
        </p:spPr>
        <p:txBody>
          <a:bodyPr/>
          <a:lstStyle/>
          <a:p>
            <a:r>
              <a:rPr lang="en-US" sz="2800" b="1" dirty="0">
                <a:solidFill>
                  <a:schemeClr val="accent2">
                    <a:lumMod val="75000"/>
                  </a:schemeClr>
                </a:solidFill>
                <a:latin typeface="Aptos"/>
              </a:rPr>
              <a:t>Research</a:t>
            </a:r>
            <a:r>
              <a:rPr lang="en-US" sz="2800" dirty="0">
                <a:latin typeface="Aptos"/>
              </a:rPr>
              <a:t>|</a:t>
            </a:r>
            <a:r>
              <a:rPr lang="en-US" sz="2800" b="1" dirty="0">
                <a:solidFill>
                  <a:schemeClr val="accent2">
                    <a:lumMod val="75000"/>
                  </a:schemeClr>
                </a:solidFill>
                <a:latin typeface="Aptos"/>
              </a:rPr>
              <a:t> </a:t>
            </a:r>
            <a:r>
              <a:rPr lang="en-US" sz="2800" dirty="0"/>
              <a:t>Over 90% of DAF Grants to Nonprofits in Greater Philadelphia</a:t>
            </a:r>
            <a:endParaRPr lang="en-US" sz="2800" dirty="0">
              <a:latin typeface="Aptos"/>
            </a:endParaRPr>
          </a:p>
        </p:txBody>
      </p:sp>
      <p:sp>
        <p:nvSpPr>
          <p:cNvPr id="4" name="AutoShape 2" descr="test alt">
            <a:extLst>
              <a:ext uri="{FF2B5EF4-FFF2-40B4-BE49-F238E27FC236}">
                <a16:creationId xmlns:a16="http://schemas.microsoft.com/office/drawing/2014/main" id="{7596FCC8-5637-B843-2093-3AEE98B6A5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Our History - Philadelphia Foundation">
            <a:extLst>
              <a:ext uri="{FF2B5EF4-FFF2-40B4-BE49-F238E27FC236}">
                <a16:creationId xmlns:a16="http://schemas.microsoft.com/office/drawing/2014/main" id="{0358275C-9CF3-0AC2-5011-9466204DE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8517" y="1743660"/>
            <a:ext cx="1588599" cy="15815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ational Philanthropic Trust Announces Evolution of Leading ...">
            <a:extLst>
              <a:ext uri="{FF2B5EF4-FFF2-40B4-BE49-F238E27FC236}">
                <a16:creationId xmlns:a16="http://schemas.microsoft.com/office/drawing/2014/main" id="{C247D2FE-493C-690F-E43C-0AADAF0C1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914" y="3968086"/>
            <a:ext cx="1721868" cy="9029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me | Vanguard Charitable">
            <a:extLst>
              <a:ext uri="{FF2B5EF4-FFF2-40B4-BE49-F238E27FC236}">
                <a16:creationId xmlns:a16="http://schemas.microsoft.com/office/drawing/2014/main" id="{8F7C3DE3-3F7F-22F7-2915-DD8524D37F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87" y="4714258"/>
            <a:ext cx="2389497" cy="10240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delity Charitable® | LinkedIn">
            <a:extLst>
              <a:ext uri="{FF2B5EF4-FFF2-40B4-BE49-F238E27FC236}">
                <a16:creationId xmlns:a16="http://schemas.microsoft.com/office/drawing/2014/main" id="{572DA015-6CA8-7DDD-2815-DAB60D64F5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5909" y="4714258"/>
            <a:ext cx="1501416" cy="150141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chwab Charitable Donors Grant Over $6 Billion to Charity in ...">
            <a:extLst>
              <a:ext uri="{FF2B5EF4-FFF2-40B4-BE49-F238E27FC236}">
                <a16:creationId xmlns:a16="http://schemas.microsoft.com/office/drawing/2014/main" id="{2981DBB3-2C57-7DBA-9BED-BD9EFA408F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5437" y="4845962"/>
            <a:ext cx="2695556" cy="101820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ome | Silicon Valley Community Foundation">
            <a:extLst>
              <a:ext uri="{FF2B5EF4-FFF2-40B4-BE49-F238E27FC236}">
                <a16:creationId xmlns:a16="http://schemas.microsoft.com/office/drawing/2014/main" id="{D7BBA3B7-325A-7845-4FA9-FB1A6851F5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1737" y="5174026"/>
            <a:ext cx="1984090" cy="104164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Jewish Communal Fund - GuideStar Profile">
            <a:extLst>
              <a:ext uri="{FF2B5EF4-FFF2-40B4-BE49-F238E27FC236}">
                <a16:creationId xmlns:a16="http://schemas.microsoft.com/office/drawing/2014/main" id="{3158D02F-223A-1097-639F-CB14F43F5C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425" y="3345353"/>
            <a:ext cx="1984091" cy="107419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rojects — Melinda Tuan">
            <a:extLst>
              <a:ext uri="{FF2B5EF4-FFF2-40B4-BE49-F238E27FC236}">
                <a16:creationId xmlns:a16="http://schemas.microsoft.com/office/drawing/2014/main" id="{F568BA63-43EC-F0B1-9910-0ACBB7A14E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0800" y="2980124"/>
            <a:ext cx="1984091" cy="153171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he American Endowment Foundation (AEF) Board of Directors ...">
            <a:extLst>
              <a:ext uri="{FF2B5EF4-FFF2-40B4-BE49-F238E27FC236}">
                <a16:creationId xmlns:a16="http://schemas.microsoft.com/office/drawing/2014/main" id="{B73C19AC-6340-83DA-DD2C-7FD9A0D11E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66154" y="2403492"/>
            <a:ext cx="2394609" cy="125561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Donate to T Rowe Price Program For Charitable Giving, Inc (31-1709466)">
            <a:extLst>
              <a:ext uri="{FF2B5EF4-FFF2-40B4-BE49-F238E27FC236}">
                <a16:creationId xmlns:a16="http://schemas.microsoft.com/office/drawing/2014/main" id="{FD99B856-DB53-5622-ACB8-2DDEBED252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71458" y="2325788"/>
            <a:ext cx="1255612" cy="1255612"/>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Bank of America Charitable Gift Fund - Donor Advised Funds">
            <a:extLst>
              <a:ext uri="{FF2B5EF4-FFF2-40B4-BE49-F238E27FC236}">
                <a16:creationId xmlns:a16="http://schemas.microsoft.com/office/drawing/2014/main" id="{74F3A6D5-4C4D-EAE7-1347-E2EE86B0CF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9608" y="2357917"/>
            <a:ext cx="2754865" cy="2805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B0704FF-A67D-CBDD-B2A6-7B899DF16CAE}"/>
              </a:ext>
            </a:extLst>
          </p:cNvPr>
          <p:cNvPicPr>
            <a:picLocks noChangeAspect="1"/>
          </p:cNvPicPr>
          <p:nvPr/>
        </p:nvPicPr>
        <p:blipFill>
          <a:blip r:embed="rId14"/>
          <a:stretch>
            <a:fillRect/>
          </a:stretch>
        </p:blipFill>
        <p:spPr>
          <a:xfrm>
            <a:off x="539608" y="1362046"/>
            <a:ext cx="2085013" cy="768163"/>
          </a:xfrm>
          <a:prstGeom prst="rect">
            <a:avLst/>
          </a:prstGeom>
        </p:spPr>
      </p:pic>
    </p:spTree>
    <p:extLst>
      <p:ext uri="{BB962C8B-B14F-4D97-AF65-F5344CB8AC3E}">
        <p14:creationId xmlns:p14="http://schemas.microsoft.com/office/powerpoint/2010/main" val="2226366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3D805-8E65-26B0-58E6-1FE668C8C68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B27C8C-CDC4-24A7-A2D5-9B2DF3E440D7}"/>
              </a:ext>
            </a:extLst>
          </p:cNvPr>
          <p:cNvSpPr txBox="1"/>
          <p:nvPr/>
        </p:nvSpPr>
        <p:spPr>
          <a:xfrm>
            <a:off x="539611" y="2477234"/>
            <a:ext cx="5120640" cy="3046988"/>
          </a:xfrm>
          <a:prstGeom prst="rect">
            <a:avLst/>
          </a:prstGeom>
          <a:noFill/>
        </p:spPr>
        <p:txBody>
          <a:bodyPr wrap="square" numCol="1" spcCol="457200" rtlCol="0">
            <a:spAutoFit/>
          </a:bodyPr>
          <a:lstStyle/>
          <a:p>
            <a:pPr>
              <a:spcAft>
                <a:spcPts val="600"/>
              </a:spcAft>
            </a:pPr>
            <a:r>
              <a:rPr lang="en-US" b="1" dirty="0">
                <a:solidFill>
                  <a:srgbClr val="1B849D"/>
                </a:solidFill>
                <a:latin typeface="Aptos" panose="020B0004020202020204" pitchFamily="34" charset="0"/>
              </a:rPr>
              <a:t>Permissible </a:t>
            </a:r>
          </a:p>
          <a:p>
            <a:pPr marL="285750" indent="-285750">
              <a:spcAft>
                <a:spcPts val="600"/>
              </a:spcAft>
              <a:buClr>
                <a:srgbClr val="1B849D"/>
              </a:buClr>
              <a:buFont typeface="Aptos" panose="020B0004020202020204" pitchFamily="34" charset="0"/>
              <a:buChar char="✓"/>
            </a:pPr>
            <a:r>
              <a:rPr lang="en-US" dirty="0">
                <a:latin typeface="Aptos" panose="020B0004020202020204" pitchFamily="34" charset="0"/>
              </a:rPr>
              <a:t>Supporting a charitable event or gala generally</a:t>
            </a:r>
          </a:p>
          <a:p>
            <a:pPr marL="285750" indent="-285750">
              <a:spcAft>
                <a:spcPts val="600"/>
              </a:spcAft>
              <a:buClr>
                <a:srgbClr val="1B849D"/>
              </a:buClr>
              <a:buFont typeface="Aptos" panose="020B0004020202020204" pitchFamily="34" charset="0"/>
              <a:buChar char="✓"/>
            </a:pPr>
            <a:r>
              <a:rPr lang="en-US" dirty="0">
                <a:latin typeface="Aptos" panose="020B0004020202020204" pitchFamily="34" charset="0"/>
              </a:rPr>
              <a:t>Receiving name recognition in accordance with level of support</a:t>
            </a:r>
          </a:p>
          <a:p>
            <a:pPr marL="285750" indent="-285750">
              <a:spcAft>
                <a:spcPts val="600"/>
              </a:spcAft>
              <a:buClr>
                <a:srgbClr val="1B849D"/>
              </a:buClr>
              <a:buFont typeface="Aptos" panose="020B0004020202020204" pitchFamily="34" charset="0"/>
              <a:buChar char="✓"/>
            </a:pPr>
            <a:r>
              <a:rPr lang="en-US" dirty="0">
                <a:latin typeface="Aptos" panose="020B0004020202020204" pitchFamily="34" charset="0"/>
              </a:rPr>
              <a:t>Supporting a find-a-cause/ fund-a-need/ paddle raise</a:t>
            </a:r>
          </a:p>
          <a:p>
            <a:pPr marL="285750" indent="-285750">
              <a:spcAft>
                <a:spcPts val="600"/>
              </a:spcAft>
              <a:buFont typeface="Arial" panose="020B0604020202020204" pitchFamily="34" charset="0"/>
              <a:buChar char="•"/>
            </a:pPr>
            <a:endParaRPr lang="en-US" spc="30" dirty="0">
              <a:latin typeface="Aptos" panose="020B0004020202020204" pitchFamily="34" charset="0"/>
            </a:endParaRPr>
          </a:p>
          <a:p>
            <a:pPr marL="285750" indent="-285750">
              <a:spcAft>
                <a:spcPts val="600"/>
              </a:spcAft>
              <a:buFont typeface="Arial" panose="020B0604020202020204" pitchFamily="34" charset="0"/>
              <a:buChar char="•"/>
            </a:pPr>
            <a:endParaRPr lang="en-US" spc="30" dirty="0">
              <a:latin typeface="Aptos" panose="020B0004020202020204" pitchFamily="34" charset="0"/>
            </a:endParaRPr>
          </a:p>
          <a:p>
            <a:pPr marL="285750" indent="-285750">
              <a:spcAft>
                <a:spcPts val="600"/>
              </a:spcAft>
              <a:buFont typeface="Arial" panose="020B0604020202020204" pitchFamily="34" charset="0"/>
              <a:buChar char="•"/>
            </a:pPr>
            <a:endParaRPr lang="en-US" spc="30" dirty="0">
              <a:latin typeface="Aptos" panose="020B0004020202020204" pitchFamily="34" charset="0"/>
            </a:endParaRPr>
          </a:p>
        </p:txBody>
      </p:sp>
      <p:sp>
        <p:nvSpPr>
          <p:cNvPr id="2" name="Title 1">
            <a:extLst>
              <a:ext uri="{FF2B5EF4-FFF2-40B4-BE49-F238E27FC236}">
                <a16:creationId xmlns:a16="http://schemas.microsoft.com/office/drawing/2014/main" id="{882D3415-D2AC-645E-10F6-70EE74812E52}"/>
              </a:ext>
            </a:extLst>
          </p:cNvPr>
          <p:cNvSpPr>
            <a:spLocks noGrp="1"/>
          </p:cNvSpPr>
          <p:nvPr>
            <p:ph type="title"/>
          </p:nvPr>
        </p:nvSpPr>
        <p:spPr/>
        <p:txBody>
          <a:bodyPr/>
          <a:lstStyle/>
          <a:p>
            <a:r>
              <a:rPr lang="en-US" sz="2800" b="1">
                <a:solidFill>
                  <a:schemeClr val="accent2">
                    <a:lumMod val="75000"/>
                  </a:schemeClr>
                </a:solidFill>
                <a:latin typeface="Aptos"/>
              </a:rPr>
              <a:t>DAF Considerations </a:t>
            </a:r>
            <a:r>
              <a:rPr lang="en-US" sz="2800">
                <a:latin typeface="Aptos"/>
              </a:rPr>
              <a:t>| Incidental Benefits </a:t>
            </a:r>
          </a:p>
        </p:txBody>
      </p:sp>
      <p:sp>
        <p:nvSpPr>
          <p:cNvPr id="4" name="TextBox 3">
            <a:extLst>
              <a:ext uri="{FF2B5EF4-FFF2-40B4-BE49-F238E27FC236}">
                <a16:creationId xmlns:a16="http://schemas.microsoft.com/office/drawing/2014/main" id="{16AA90F8-16F5-7DCB-1493-A0305C03B15A}"/>
              </a:ext>
            </a:extLst>
          </p:cNvPr>
          <p:cNvSpPr txBox="1"/>
          <p:nvPr/>
        </p:nvSpPr>
        <p:spPr>
          <a:xfrm>
            <a:off x="536763" y="1694141"/>
            <a:ext cx="10569388" cy="400110"/>
          </a:xfrm>
          <a:prstGeom prst="rect">
            <a:avLst/>
          </a:prstGeom>
          <a:noFill/>
        </p:spPr>
        <p:txBody>
          <a:bodyPr wrap="square" lIns="91440" tIns="45720" rIns="91440" bIns="45720" rtlCol="0" anchor="t">
            <a:spAutoFit/>
          </a:bodyPr>
          <a:lstStyle/>
          <a:p>
            <a:r>
              <a:rPr lang="en-US" sz="2000">
                <a:latin typeface="Aptos" panose="020B0004020202020204" pitchFamily="34" charset="0"/>
              </a:rPr>
              <a:t>DAF grants may not provide more than an </a:t>
            </a:r>
            <a:r>
              <a:rPr lang="en-US" sz="2000" b="1">
                <a:solidFill>
                  <a:srgbClr val="C15015"/>
                </a:solidFill>
                <a:latin typeface="Aptos" panose="020B0004020202020204" pitchFamily="34" charset="0"/>
              </a:rPr>
              <a:t>incidental benefit to the donor</a:t>
            </a:r>
            <a:r>
              <a:rPr lang="en-US" sz="2000" b="1">
                <a:latin typeface="Aptos" panose="020B0004020202020204" pitchFamily="34" charset="0"/>
              </a:rPr>
              <a:t>. </a:t>
            </a:r>
          </a:p>
        </p:txBody>
      </p:sp>
      <p:cxnSp>
        <p:nvCxnSpPr>
          <p:cNvPr id="5" name="Straight Connector 4">
            <a:extLst>
              <a:ext uri="{FF2B5EF4-FFF2-40B4-BE49-F238E27FC236}">
                <a16:creationId xmlns:a16="http://schemas.microsoft.com/office/drawing/2014/main" id="{B268E082-9B8C-B860-86EA-E057EA634A0B}"/>
              </a:ext>
            </a:extLst>
          </p:cNvPr>
          <p:cNvCxnSpPr/>
          <p:nvPr/>
        </p:nvCxnSpPr>
        <p:spPr>
          <a:xfrm>
            <a:off x="609599" y="2148840"/>
            <a:ext cx="1069848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2D03E42-1A53-4678-B687-F61CC9ED2A1D}"/>
              </a:ext>
            </a:extLst>
          </p:cNvPr>
          <p:cNvSpPr txBox="1"/>
          <p:nvPr/>
        </p:nvSpPr>
        <p:spPr>
          <a:xfrm>
            <a:off x="6095999" y="2477233"/>
            <a:ext cx="5120640" cy="3323987"/>
          </a:xfrm>
          <a:prstGeom prst="rect">
            <a:avLst/>
          </a:prstGeom>
          <a:noFill/>
        </p:spPr>
        <p:txBody>
          <a:bodyPr wrap="square" numCol="1" spcCol="457200" rtlCol="0">
            <a:spAutoFit/>
          </a:bodyPr>
          <a:lstStyle/>
          <a:p>
            <a:pPr>
              <a:spcAft>
                <a:spcPts val="600"/>
              </a:spcAft>
            </a:pPr>
            <a:r>
              <a:rPr lang="en-US" b="1" dirty="0">
                <a:solidFill>
                  <a:srgbClr val="C15015"/>
                </a:solidFill>
                <a:latin typeface="Aptos" panose="020B0004020202020204" pitchFamily="34" charset="0"/>
              </a:rPr>
              <a:t>Not Permissible </a:t>
            </a:r>
          </a:p>
          <a:p>
            <a:pPr marL="285750" indent="-285750">
              <a:spcAft>
                <a:spcPts val="600"/>
              </a:spcAft>
              <a:buClr>
                <a:schemeClr val="accent2">
                  <a:lumMod val="75000"/>
                </a:schemeClr>
              </a:buClr>
              <a:buFont typeface="Aptos" panose="020B0004020202020204" pitchFamily="34" charset="0"/>
              <a:buChar char="×"/>
            </a:pPr>
            <a:r>
              <a:rPr lang="en-US" dirty="0">
                <a:latin typeface="Aptos" panose="020B0004020202020204" pitchFamily="34" charset="0"/>
              </a:rPr>
              <a:t>Paying for any part of a ticket to attend a charitable event, including the tax-deductible portion of the ticket.</a:t>
            </a:r>
          </a:p>
          <a:p>
            <a:pPr marL="285750" indent="-285750">
              <a:spcAft>
                <a:spcPts val="600"/>
              </a:spcAft>
              <a:buClr>
                <a:schemeClr val="accent2">
                  <a:lumMod val="75000"/>
                </a:schemeClr>
              </a:buClr>
              <a:buFont typeface="Aptos" panose="020B0004020202020204" pitchFamily="34" charset="0"/>
              <a:buChar char="×"/>
            </a:pPr>
            <a:r>
              <a:rPr lang="en-US" dirty="0">
                <a:latin typeface="Aptos" panose="020B0004020202020204" pitchFamily="34" charset="0"/>
              </a:rPr>
              <a:t>Paying for auction items or raffle baskets</a:t>
            </a:r>
          </a:p>
          <a:p>
            <a:pPr marL="285750" indent="-285750">
              <a:spcAft>
                <a:spcPts val="600"/>
              </a:spcAft>
              <a:buClr>
                <a:schemeClr val="accent2">
                  <a:lumMod val="75000"/>
                </a:schemeClr>
              </a:buClr>
              <a:buFont typeface="Aptos" panose="020B0004020202020204" pitchFamily="34" charset="0"/>
              <a:buChar char="×"/>
            </a:pPr>
            <a:r>
              <a:rPr lang="en-US" dirty="0">
                <a:latin typeface="Aptos" panose="020B0004020202020204" pitchFamily="34" charset="0"/>
              </a:rPr>
              <a:t>Receiving benefits that would not be available without having made the grant. </a:t>
            </a:r>
          </a:p>
          <a:p>
            <a:pPr marL="285750" indent="-285750">
              <a:spcAft>
                <a:spcPts val="600"/>
              </a:spcAft>
              <a:buClr>
                <a:schemeClr val="accent2">
                  <a:lumMod val="75000"/>
                </a:schemeClr>
              </a:buClr>
              <a:buFont typeface="Aptos" panose="020B0004020202020204" pitchFamily="34" charset="0"/>
              <a:buChar char="×"/>
            </a:pPr>
            <a:endParaRPr lang="en-US" spc="30" dirty="0">
              <a:latin typeface="Aptos" panose="020B0004020202020204" pitchFamily="34" charset="0"/>
            </a:endParaRPr>
          </a:p>
          <a:p>
            <a:pPr marL="285750" indent="-285750">
              <a:spcAft>
                <a:spcPts val="600"/>
              </a:spcAft>
              <a:buFont typeface="Arial" panose="020B0604020202020204" pitchFamily="34" charset="0"/>
              <a:buChar char="•"/>
            </a:pPr>
            <a:endParaRPr lang="en-US" spc="30" dirty="0">
              <a:latin typeface="Aptos" panose="020B0004020202020204" pitchFamily="34" charset="0"/>
            </a:endParaRPr>
          </a:p>
          <a:p>
            <a:pPr marL="285750" indent="-285750">
              <a:spcAft>
                <a:spcPts val="600"/>
              </a:spcAft>
              <a:buFont typeface="Arial" panose="020B0604020202020204" pitchFamily="34" charset="0"/>
              <a:buChar char="•"/>
            </a:pPr>
            <a:endParaRPr lang="en-US" spc="30" dirty="0">
              <a:latin typeface="Aptos" panose="020B0004020202020204" pitchFamily="34" charset="0"/>
            </a:endParaRPr>
          </a:p>
        </p:txBody>
      </p:sp>
      <p:pic>
        <p:nvPicPr>
          <p:cNvPr id="7" name="Picture 6">
            <a:extLst>
              <a:ext uri="{FF2B5EF4-FFF2-40B4-BE49-F238E27FC236}">
                <a16:creationId xmlns:a16="http://schemas.microsoft.com/office/drawing/2014/main" id="{8DF7E748-CDC9-8C1F-C75E-4F73E64D7D1D}"/>
              </a:ext>
            </a:extLst>
          </p:cNvPr>
          <p:cNvPicPr>
            <a:picLocks noChangeAspect="1"/>
          </p:cNvPicPr>
          <p:nvPr/>
        </p:nvPicPr>
        <p:blipFill>
          <a:blip r:embed="rId3"/>
          <a:stretch>
            <a:fillRect/>
          </a:stretch>
        </p:blipFill>
        <p:spPr>
          <a:xfrm>
            <a:off x="9567374" y="5524222"/>
            <a:ext cx="2085013" cy="768163"/>
          </a:xfrm>
          <a:prstGeom prst="rect">
            <a:avLst/>
          </a:prstGeom>
        </p:spPr>
      </p:pic>
    </p:spTree>
    <p:extLst>
      <p:ext uri="{BB962C8B-B14F-4D97-AF65-F5344CB8AC3E}">
        <p14:creationId xmlns:p14="http://schemas.microsoft.com/office/powerpoint/2010/main" val="735036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A7A7-3698-647A-60E8-2F70F2D7F3A0}"/>
              </a:ext>
            </a:extLst>
          </p:cNvPr>
          <p:cNvSpPr>
            <a:spLocks noGrp="1"/>
          </p:cNvSpPr>
          <p:nvPr>
            <p:ph type="title"/>
          </p:nvPr>
        </p:nvSpPr>
        <p:spPr/>
        <p:txBody>
          <a:bodyPr/>
          <a:lstStyle/>
          <a:p>
            <a:r>
              <a:rPr lang="en-US" sz="2800" b="1">
                <a:solidFill>
                  <a:schemeClr val="accent2">
                    <a:lumMod val="75000"/>
                  </a:schemeClr>
                </a:solidFill>
                <a:latin typeface="Aptos"/>
              </a:rPr>
              <a:t>Donors Can</a:t>
            </a:r>
            <a:r>
              <a:rPr lang="en-US" sz="2800">
                <a:solidFill>
                  <a:schemeClr val="accent2">
                    <a:lumMod val="75000"/>
                  </a:schemeClr>
                </a:solidFill>
                <a:latin typeface="Aptos"/>
              </a:rPr>
              <a:t> </a:t>
            </a:r>
            <a:r>
              <a:rPr lang="en-US" sz="2800">
                <a:latin typeface="Aptos"/>
              </a:rPr>
              <a:t>Streamline Their Giving</a:t>
            </a:r>
          </a:p>
        </p:txBody>
      </p:sp>
      <p:sp>
        <p:nvSpPr>
          <p:cNvPr id="6" name="TextBox 5">
            <a:extLst>
              <a:ext uri="{FF2B5EF4-FFF2-40B4-BE49-F238E27FC236}">
                <a16:creationId xmlns:a16="http://schemas.microsoft.com/office/drawing/2014/main" id="{5F14C35C-694F-E38E-AFBB-5B0555A3B778}"/>
              </a:ext>
            </a:extLst>
          </p:cNvPr>
          <p:cNvSpPr txBox="1"/>
          <p:nvPr/>
        </p:nvSpPr>
        <p:spPr>
          <a:xfrm>
            <a:off x="539610" y="1655279"/>
            <a:ext cx="3920423" cy="2662267"/>
          </a:xfrm>
          <a:prstGeom prst="rect">
            <a:avLst/>
          </a:prstGeom>
          <a:noFill/>
        </p:spPr>
        <p:txBody>
          <a:bodyPr wrap="square" lIns="91440" tIns="45720" rIns="91440" bIns="45720" rtlCol="0" anchor="t">
            <a:spAutoFit/>
          </a:bodyPr>
          <a:lstStyle/>
          <a:p>
            <a:pPr>
              <a:spcAft>
                <a:spcPts val="600"/>
              </a:spcAft>
            </a:pPr>
            <a:r>
              <a:rPr lang="en-US" b="1">
                <a:solidFill>
                  <a:srgbClr val="C15015"/>
                </a:solidFill>
                <a:latin typeface="Aptos"/>
              </a:rPr>
              <a:t>One donation, many grants</a:t>
            </a:r>
          </a:p>
          <a:p>
            <a:endParaRPr lang="en-US" b="1">
              <a:solidFill>
                <a:srgbClr val="C15015"/>
              </a:solidFill>
              <a:latin typeface="Aptos"/>
            </a:endParaRPr>
          </a:p>
          <a:p>
            <a:r>
              <a:rPr lang="en-US">
                <a:latin typeface="Aptos"/>
              </a:rPr>
              <a:t>Donors contribute to their DAF — often during high-income years for tax purposes — and then recommend grants to multiple nonprofits over time. This simplifies their tax reporting and giving process. </a:t>
            </a:r>
          </a:p>
          <a:p>
            <a:endParaRPr lang="en-US">
              <a:solidFill>
                <a:srgbClr val="000000"/>
              </a:solidFill>
              <a:latin typeface="Aptos"/>
            </a:endParaRPr>
          </a:p>
        </p:txBody>
      </p:sp>
      <p:cxnSp>
        <p:nvCxnSpPr>
          <p:cNvPr id="8" name="Straight Connector 7">
            <a:extLst>
              <a:ext uri="{FF2B5EF4-FFF2-40B4-BE49-F238E27FC236}">
                <a16:creationId xmlns:a16="http://schemas.microsoft.com/office/drawing/2014/main" id="{22604B8D-5DD6-873E-0253-6AD0684764BA}"/>
              </a:ext>
            </a:extLst>
          </p:cNvPr>
          <p:cNvCxnSpPr/>
          <p:nvPr/>
        </p:nvCxnSpPr>
        <p:spPr>
          <a:xfrm>
            <a:off x="609599" y="4180201"/>
            <a:ext cx="374904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59491BB9-5986-C990-5ECA-72518EB1590A}"/>
              </a:ext>
            </a:extLst>
          </p:cNvPr>
          <p:cNvCxnSpPr>
            <a:cxnSpLocks/>
          </p:cNvCxnSpPr>
          <p:nvPr/>
        </p:nvCxnSpPr>
        <p:spPr>
          <a:xfrm>
            <a:off x="606551" y="2184627"/>
            <a:ext cx="374904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pic>
        <p:nvPicPr>
          <p:cNvPr id="15" name="Picture 14" descr="A person typing on a computer&#10;&#10;AI-generated content may be incorrect.">
            <a:extLst>
              <a:ext uri="{FF2B5EF4-FFF2-40B4-BE49-F238E27FC236}">
                <a16:creationId xmlns:a16="http://schemas.microsoft.com/office/drawing/2014/main" id="{396CA96B-D759-B697-7BB8-566DD9DCE9B0}"/>
              </a:ext>
            </a:extLst>
          </p:cNvPr>
          <p:cNvPicPr>
            <a:picLocks noChangeAspect="1"/>
          </p:cNvPicPr>
          <p:nvPr/>
        </p:nvPicPr>
        <p:blipFill>
          <a:blip r:embed="rId3">
            <a:extLst>
              <a:ext uri="{28A0092B-C50C-407E-A947-70E740481C1C}">
                <a14:useLocalDpi xmlns:a14="http://schemas.microsoft.com/office/drawing/2010/main" val="0"/>
              </a:ext>
            </a:extLst>
          </a:blip>
          <a:srcRect l="25138" r="-243" b="9351"/>
          <a:stretch>
            <a:fillRect/>
          </a:stretch>
        </p:blipFill>
        <p:spPr>
          <a:xfrm>
            <a:off x="6047509" y="1627909"/>
            <a:ext cx="5215682" cy="4196817"/>
          </a:xfrm>
          <a:prstGeom prst="rect">
            <a:avLst/>
          </a:prstGeom>
        </p:spPr>
      </p:pic>
    </p:spTree>
    <p:extLst>
      <p:ext uri="{BB962C8B-B14F-4D97-AF65-F5344CB8AC3E}">
        <p14:creationId xmlns:p14="http://schemas.microsoft.com/office/powerpoint/2010/main" val="1408867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24"/>
          <p:cNvSpPr txBox="1">
            <a:spLocks noGrp="1"/>
          </p:cNvSpPr>
          <p:nvPr>
            <p:ph idx="1"/>
          </p:nvPr>
        </p:nvSpPr>
        <p:spPr>
          <a:xfrm>
            <a:off x="662611" y="1874904"/>
            <a:ext cx="9846365" cy="3864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1800" b="1"/>
              <a:t>Donor-advised funds (DAFs) have grown in popularity and use. </a:t>
            </a:r>
          </a:p>
        </p:txBody>
      </p:sp>
      <p:sp>
        <p:nvSpPr>
          <p:cNvPr id="619" name="Google Shape;619;p24"/>
          <p:cNvSpPr txBox="1">
            <a:spLocks noGrp="1"/>
          </p:cNvSpPr>
          <p:nvPr>
            <p:ph idx="10"/>
          </p:nvPr>
        </p:nvSpPr>
        <p:spPr>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1800"/>
              <a:buNone/>
            </a:pPr>
            <a:endParaRPr/>
          </a:p>
          <a:p>
            <a:pPr marL="0" lvl="0" indent="0" algn="l" rtl="0">
              <a:lnSpc>
                <a:spcPct val="90000"/>
              </a:lnSpc>
              <a:spcBef>
                <a:spcPts val="1000"/>
              </a:spcBef>
              <a:spcAft>
                <a:spcPts val="0"/>
              </a:spcAft>
              <a:buClr>
                <a:schemeClr val="dk1"/>
              </a:buClr>
              <a:buSzPts val="1800"/>
              <a:buNone/>
            </a:pPr>
            <a:endParaRPr/>
          </a:p>
        </p:txBody>
      </p:sp>
      <p:sp>
        <p:nvSpPr>
          <p:cNvPr id="620" name="Google Shape;620;p24"/>
          <p:cNvSpPr txBox="1"/>
          <p:nvPr/>
        </p:nvSpPr>
        <p:spPr>
          <a:xfrm>
            <a:off x="657446" y="648189"/>
            <a:ext cx="10772554" cy="597122"/>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3200"/>
              <a:buFont typeface="Arial"/>
              <a:buNone/>
              <a:tabLst/>
              <a:defRPr/>
            </a:pPr>
            <a:r>
              <a:rPr lang="en-US" sz="3200">
                <a:latin typeface="Aptos" panose="020B0004020202020204" pitchFamily="34" charset="0"/>
              </a:rPr>
              <a:t>The Rise of Donor-Advised Funds</a:t>
            </a:r>
            <a:endParaRPr kumimoji="0" lang="en-US" sz="3200" b="0" i="0" u="none" strike="noStrike" kern="0" cap="none" spc="0" normalizeH="0" baseline="0" noProof="0">
              <a:ln>
                <a:noFill/>
              </a:ln>
              <a:solidFill>
                <a:srgbClr val="000000"/>
              </a:solidFill>
              <a:effectLst/>
              <a:uLnTx/>
              <a:uFillTx/>
              <a:latin typeface="Aptos" panose="020B0004020202020204" pitchFamily="34" charset="0"/>
              <a:ea typeface="Arial"/>
              <a:cs typeface="Arial"/>
              <a:sym typeface="Arial"/>
            </a:endParaRPr>
          </a:p>
        </p:txBody>
      </p:sp>
      <p:sp>
        <p:nvSpPr>
          <p:cNvPr id="621" name="Google Shape;621;p24"/>
          <p:cNvSpPr txBox="1"/>
          <p:nvPr/>
        </p:nvSpPr>
        <p:spPr>
          <a:xfrm>
            <a:off x="871566" y="2446689"/>
            <a:ext cx="4085885" cy="221348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ts val="2500"/>
              </a:lnSpc>
              <a:spcBef>
                <a:spcPts val="0"/>
              </a:spcBef>
              <a:spcAft>
                <a:spcPts val="0"/>
              </a:spcAft>
              <a:buClr>
                <a:srgbClr val="000000"/>
              </a:buClr>
              <a:buSzPts val="2000"/>
              <a:buFont typeface="Arial"/>
              <a:buNone/>
              <a:tabLst/>
              <a:defRPr/>
            </a:pPr>
            <a:r>
              <a:rPr kumimoji="0" lang="en-US" b="0" i="0" u="none" strike="noStrike" kern="0" cap="none" spc="20" normalizeH="0" noProof="0">
                <a:ln>
                  <a:noFill/>
                </a:ln>
                <a:solidFill>
                  <a:srgbClr val="000000"/>
                </a:solidFill>
                <a:effectLst/>
                <a:uLnTx/>
                <a:uFillTx/>
                <a:latin typeface="Aptos" panose="020B0004020202020204" pitchFamily="34" charset="0"/>
                <a:ea typeface="Arial"/>
                <a:cs typeface="Arial"/>
                <a:sym typeface="Arial"/>
              </a:rPr>
              <a:t>In the past decade alone, DAF Sponsors and Donors granted</a:t>
            </a:r>
          </a:p>
          <a:p>
            <a:pPr marL="0" marR="0" lvl="0" indent="0" algn="l" defTabSz="914400" rtl="0" eaLnBrk="1" fontAlgn="auto" latinLnBrk="0" hangingPunct="1">
              <a:lnSpc>
                <a:spcPts val="2500"/>
              </a:lnSpc>
              <a:spcBef>
                <a:spcPts val="600"/>
              </a:spcBef>
              <a:spcAft>
                <a:spcPts val="0"/>
              </a:spcAft>
              <a:buClr>
                <a:srgbClr val="000000"/>
              </a:buClr>
              <a:buSzPts val="2000"/>
              <a:buFont typeface="Arial"/>
              <a:buNone/>
              <a:tabLst/>
              <a:defRPr/>
            </a:pPr>
            <a:r>
              <a:rPr lang="en-US" kern="0">
                <a:solidFill>
                  <a:srgbClr val="000000"/>
                </a:solidFill>
                <a:latin typeface="Aptos" panose="020B0004020202020204" pitchFamily="34" charset="0"/>
                <a:ea typeface="Arial"/>
                <a:cs typeface="Arial"/>
                <a:sym typeface="Arial"/>
              </a:rPr>
              <a:t>o</a:t>
            </a:r>
            <a:r>
              <a:rPr kumimoji="0" lang="en-US" b="0" i="0" u="none" strike="noStrike" kern="0" cap="none" spc="0" normalizeH="0" baseline="0" noProof="0" err="1">
                <a:ln>
                  <a:noFill/>
                </a:ln>
                <a:solidFill>
                  <a:srgbClr val="000000"/>
                </a:solidFill>
                <a:effectLst/>
                <a:uLnTx/>
                <a:uFillTx/>
                <a:latin typeface="Aptos" panose="020B0004020202020204" pitchFamily="34" charset="0"/>
                <a:ea typeface="Arial"/>
                <a:cs typeface="Arial"/>
                <a:sym typeface="Arial"/>
              </a:rPr>
              <a:t>ver</a:t>
            </a:r>
            <a:r>
              <a:rPr kumimoji="0" lang="en-US" b="0" i="0" u="none" strike="noStrike" kern="0" cap="none" spc="0" normalizeH="0" baseline="0" noProof="0">
                <a:ln>
                  <a:noFill/>
                </a:ln>
                <a:solidFill>
                  <a:srgbClr val="000000"/>
                </a:solidFill>
                <a:effectLst/>
                <a:uLnTx/>
                <a:uFillTx/>
                <a:latin typeface="Aptos" panose="020B0004020202020204" pitchFamily="34" charset="0"/>
                <a:ea typeface="Arial"/>
                <a:cs typeface="Arial"/>
                <a:sym typeface="Arial"/>
              </a:rPr>
              <a:t> </a:t>
            </a:r>
            <a:r>
              <a:rPr kumimoji="0" lang="en-US" sz="2800" b="1" i="0" u="none" strike="noStrike" kern="0" cap="none" spc="0" normalizeH="0" baseline="0" noProof="0">
                <a:ln>
                  <a:noFill/>
                </a:ln>
                <a:solidFill>
                  <a:srgbClr val="E97132"/>
                </a:solidFill>
                <a:effectLst/>
                <a:uLnTx/>
                <a:uFillTx/>
                <a:latin typeface="Aptos" panose="020B0004020202020204" pitchFamily="34" charset="0"/>
                <a:ea typeface="Garamond"/>
                <a:cs typeface="Garamond"/>
                <a:sym typeface="Garamond"/>
              </a:rPr>
              <a:t>$300B </a:t>
            </a:r>
            <a:r>
              <a:rPr kumimoji="0" lang="en-US" sz="2800" b="1" i="0" u="none" strike="noStrike" kern="0" cap="none" spc="0" normalizeH="0" baseline="0" noProof="0">
                <a:ln>
                  <a:noFill/>
                </a:ln>
                <a:solidFill>
                  <a:srgbClr val="E97132"/>
                </a:solidFill>
                <a:effectLst/>
                <a:uLnTx/>
                <a:uFillTx/>
                <a:latin typeface="Aptos" panose="020B0004020202020204" pitchFamily="34" charset="0"/>
                <a:ea typeface="Arial"/>
                <a:cs typeface="Arial"/>
                <a:sym typeface="Arial"/>
              </a:rPr>
              <a:t>globally</a:t>
            </a:r>
          </a:p>
        </p:txBody>
      </p:sp>
      <p:cxnSp>
        <p:nvCxnSpPr>
          <p:cNvPr id="4" name="Google Shape;628;p24">
            <a:extLst>
              <a:ext uri="{FF2B5EF4-FFF2-40B4-BE49-F238E27FC236}">
                <a16:creationId xmlns:a16="http://schemas.microsoft.com/office/drawing/2014/main" id="{FC9627EC-C517-71A6-3956-7CBF70B5A251}"/>
              </a:ext>
            </a:extLst>
          </p:cNvPr>
          <p:cNvCxnSpPr>
            <a:cxnSpLocks/>
          </p:cNvCxnSpPr>
          <p:nvPr/>
        </p:nvCxnSpPr>
        <p:spPr>
          <a:xfrm flipH="1">
            <a:off x="761234" y="2296302"/>
            <a:ext cx="10607040" cy="0"/>
          </a:xfrm>
          <a:prstGeom prst="straightConnector1">
            <a:avLst/>
          </a:prstGeom>
          <a:noFill/>
          <a:ln w="9525" cap="flat" cmpd="sng">
            <a:solidFill>
              <a:srgbClr val="E97132"/>
            </a:solidFill>
            <a:prstDash val="solid"/>
            <a:miter lim="800000"/>
            <a:headEnd type="none" w="sm" len="sm"/>
            <a:tailEnd type="none" w="sm" len="sm"/>
          </a:ln>
        </p:spPr>
      </p:cxnSp>
      <p:cxnSp>
        <p:nvCxnSpPr>
          <p:cNvPr id="7" name="Google Shape;184;p10">
            <a:extLst>
              <a:ext uri="{FF2B5EF4-FFF2-40B4-BE49-F238E27FC236}">
                <a16:creationId xmlns:a16="http://schemas.microsoft.com/office/drawing/2014/main" id="{B1F4360C-B673-B807-2515-C7EDF27EFF66}"/>
              </a:ext>
            </a:extLst>
          </p:cNvPr>
          <p:cNvCxnSpPr>
            <a:cxnSpLocks/>
          </p:cNvCxnSpPr>
          <p:nvPr/>
        </p:nvCxnSpPr>
        <p:spPr>
          <a:xfrm flipV="1">
            <a:off x="761234" y="3128234"/>
            <a:ext cx="0" cy="850392"/>
          </a:xfrm>
          <a:prstGeom prst="straightConnector1">
            <a:avLst/>
          </a:prstGeom>
          <a:noFill/>
          <a:ln w="19050" cap="flat" cmpd="sng">
            <a:solidFill>
              <a:schemeClr val="accent2"/>
            </a:solidFill>
            <a:prstDash val="solid"/>
            <a:miter lim="800000"/>
            <a:headEnd type="none" w="sm" len="sm"/>
            <a:tailEnd type="none" w="sm" len="sm"/>
          </a:ln>
        </p:spPr>
      </p:cxnSp>
      <p:sp>
        <p:nvSpPr>
          <p:cNvPr id="8" name="TextBox 7">
            <a:extLst>
              <a:ext uri="{FF2B5EF4-FFF2-40B4-BE49-F238E27FC236}">
                <a16:creationId xmlns:a16="http://schemas.microsoft.com/office/drawing/2014/main" id="{482049B5-0D51-CFFD-4262-D119BB8F5F24}"/>
              </a:ext>
            </a:extLst>
          </p:cNvPr>
          <p:cNvSpPr txBox="1"/>
          <p:nvPr/>
        </p:nvSpPr>
        <p:spPr>
          <a:xfrm>
            <a:off x="539610" y="6383108"/>
            <a:ext cx="9071981" cy="2308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900" b="0" i="0" u="none" strike="noStrike" kern="0" cap="none" spc="0" normalizeH="0" baseline="0" noProof="0">
                <a:ln>
                  <a:noFill/>
                </a:ln>
                <a:solidFill>
                  <a:srgbClr val="000000"/>
                </a:solidFill>
                <a:effectLst/>
                <a:uLnTx/>
                <a:uFillTx/>
                <a:latin typeface="Aptos" panose="020B0004020202020204" pitchFamily="34" charset="0"/>
                <a:ea typeface="Arial"/>
                <a:cs typeface="Arial"/>
                <a:sym typeface="Arial"/>
              </a:rPr>
              <a:t>Source: NPT’s </a:t>
            </a:r>
            <a:r>
              <a:rPr kumimoji="0" lang="en-US" sz="900" b="0" i="1" u="none" strike="noStrike" kern="0" cap="none" spc="0" normalizeH="0" baseline="0" noProof="0">
                <a:ln>
                  <a:noFill/>
                </a:ln>
                <a:solidFill>
                  <a:srgbClr val="000000"/>
                </a:solidFill>
                <a:effectLst/>
                <a:uLnTx/>
                <a:uFillTx/>
                <a:latin typeface="Aptos" panose="020B0004020202020204" pitchFamily="34" charset="0"/>
                <a:ea typeface="Arial"/>
                <a:cs typeface="Arial"/>
                <a:sym typeface="Arial"/>
              </a:rPr>
              <a:t>Donor-Advised Fund Reports, 2015-2014; GivingUSA 2024 Report</a:t>
            </a:r>
          </a:p>
        </p:txBody>
      </p:sp>
      <p:sp>
        <p:nvSpPr>
          <p:cNvPr id="9" name="Google Shape;621;p24">
            <a:extLst>
              <a:ext uri="{FF2B5EF4-FFF2-40B4-BE49-F238E27FC236}">
                <a16:creationId xmlns:a16="http://schemas.microsoft.com/office/drawing/2014/main" id="{06798125-F170-829D-DC34-548D9B4FD8F1}"/>
              </a:ext>
            </a:extLst>
          </p:cNvPr>
          <p:cNvSpPr txBox="1"/>
          <p:nvPr/>
        </p:nvSpPr>
        <p:spPr>
          <a:xfrm>
            <a:off x="4608678" y="2473193"/>
            <a:ext cx="3037824" cy="221348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ts val="2500"/>
              </a:lnSpc>
              <a:spcBef>
                <a:spcPts val="0"/>
              </a:spcBef>
              <a:spcAft>
                <a:spcPts val="0"/>
              </a:spcAft>
              <a:buClr>
                <a:srgbClr val="000000"/>
              </a:buClr>
              <a:buSzPts val="2000"/>
              <a:buFont typeface="Arial"/>
              <a:buNone/>
              <a:tabLst/>
              <a:defRPr/>
            </a:pPr>
            <a:r>
              <a:rPr lang="en-US" sz="2800" b="1">
                <a:solidFill>
                  <a:srgbClr val="E97132"/>
                </a:solidFill>
                <a:latin typeface="Aptos" panose="020B0004020202020204" pitchFamily="34" charset="0"/>
              </a:rPr>
              <a:t>637% g</a:t>
            </a:r>
            <a:r>
              <a:rPr kumimoji="0" lang="en-US" sz="2800" b="1" i="0" u="none" strike="noStrike" kern="1200" cap="none" spc="0" normalizeH="0" baseline="0" noProof="0" err="1">
                <a:ln>
                  <a:noFill/>
                </a:ln>
                <a:solidFill>
                  <a:srgbClr val="E97132"/>
                </a:solidFill>
                <a:effectLst/>
                <a:uLnTx/>
                <a:uFillTx/>
                <a:latin typeface="Aptos" panose="020B0004020202020204" pitchFamily="34" charset="0"/>
                <a:ea typeface="+mn-ea"/>
                <a:cs typeface="+mn-cs"/>
              </a:rPr>
              <a:t>rowth</a:t>
            </a:r>
            <a:r>
              <a:rPr kumimoji="0" lang="en-US" i="0" u="none" strike="noStrike" kern="1200" cap="none" spc="0" normalizeH="0" baseline="0" noProof="0">
                <a:ln>
                  <a:noFill/>
                </a:ln>
                <a:solidFill>
                  <a:srgbClr val="E97132"/>
                </a:solidFill>
                <a:effectLst/>
                <a:uLnTx/>
                <a:uFillTx/>
                <a:latin typeface="Aptos" panose="020B0004020202020204" pitchFamily="34" charset="0"/>
                <a:ea typeface="+mn-ea"/>
                <a:cs typeface="+mn-cs"/>
              </a:rPr>
              <a:t> </a:t>
            </a:r>
          </a:p>
          <a:p>
            <a:pPr marL="0" marR="0" lvl="0" indent="0" algn="l" defTabSz="914400" rtl="0" eaLnBrk="1" fontAlgn="auto" latinLnBrk="0" hangingPunct="1">
              <a:lnSpc>
                <a:spcPts val="2500"/>
              </a:lnSpc>
              <a:spcBef>
                <a:spcPts val="0"/>
              </a:spcBef>
              <a:spcAft>
                <a:spcPts val="0"/>
              </a:spcAft>
              <a:buClr>
                <a:srgbClr val="000000"/>
              </a:buClr>
              <a:buSzPts val="2000"/>
              <a:buFont typeface="Arial"/>
              <a:buNone/>
              <a:tabLst/>
              <a:defRPr/>
            </a:pPr>
            <a:r>
              <a:rPr kumimoji="0" lang="en-US" i="0" u="none" strike="noStrike" kern="1200" cap="none" spc="-20" normalizeH="0" noProof="0">
                <a:ln>
                  <a:noFill/>
                </a:ln>
                <a:solidFill>
                  <a:srgbClr val="000000"/>
                </a:solidFill>
                <a:effectLst/>
                <a:uLnTx/>
                <a:uFillTx/>
                <a:latin typeface="Aptos" panose="020B0004020202020204" pitchFamily="34" charset="0"/>
                <a:ea typeface="+mn-ea"/>
                <a:cs typeface="+mn-cs"/>
              </a:rPr>
              <a:t>in total DAF accounts since </a:t>
            </a:r>
            <a:r>
              <a:rPr kumimoji="0" lang="en-US" i="0" u="none" strike="noStrike" kern="1200" cap="none" spc="0" normalizeH="0" baseline="0" noProof="0">
                <a:ln>
                  <a:noFill/>
                </a:ln>
                <a:solidFill>
                  <a:srgbClr val="000000"/>
                </a:solidFill>
                <a:effectLst/>
                <a:uLnTx/>
                <a:uFillTx/>
                <a:latin typeface="Aptos" panose="020B0004020202020204" pitchFamily="34" charset="0"/>
                <a:ea typeface="+mn-ea"/>
                <a:cs typeface="+mn-cs"/>
              </a:rPr>
              <a:t>2014, now over 1.8M</a:t>
            </a:r>
            <a:endParaRPr kumimoji="0" lang="en-US" b="0" i="0" u="none" strike="noStrike" kern="0" cap="none" spc="0" normalizeH="0" baseline="0" noProof="0">
              <a:ln>
                <a:noFill/>
              </a:ln>
              <a:solidFill>
                <a:srgbClr val="000000"/>
              </a:solidFill>
              <a:effectLst/>
              <a:uLnTx/>
              <a:uFillTx/>
              <a:latin typeface="Aptos" panose="020B0004020202020204" pitchFamily="34" charset="0"/>
              <a:ea typeface="Arial"/>
              <a:cs typeface="Arial"/>
              <a:sym typeface="Arial"/>
            </a:endParaRPr>
          </a:p>
        </p:txBody>
      </p:sp>
      <p:cxnSp>
        <p:nvCxnSpPr>
          <p:cNvPr id="10" name="Google Shape;184;p10">
            <a:extLst>
              <a:ext uri="{FF2B5EF4-FFF2-40B4-BE49-F238E27FC236}">
                <a16:creationId xmlns:a16="http://schemas.microsoft.com/office/drawing/2014/main" id="{ACBCEEE7-18AB-0A19-E78A-D12CF7A186E0}"/>
              </a:ext>
            </a:extLst>
          </p:cNvPr>
          <p:cNvCxnSpPr>
            <a:cxnSpLocks/>
          </p:cNvCxnSpPr>
          <p:nvPr/>
        </p:nvCxnSpPr>
        <p:spPr>
          <a:xfrm flipV="1">
            <a:off x="4498345" y="3128234"/>
            <a:ext cx="0" cy="850392"/>
          </a:xfrm>
          <a:prstGeom prst="straightConnector1">
            <a:avLst/>
          </a:prstGeom>
          <a:noFill/>
          <a:ln w="19050" cap="flat" cmpd="sng">
            <a:solidFill>
              <a:schemeClr val="accent2"/>
            </a:solidFill>
            <a:prstDash val="solid"/>
            <a:miter lim="800000"/>
            <a:headEnd type="none" w="sm" len="sm"/>
            <a:tailEnd type="none" w="sm" len="sm"/>
          </a:ln>
        </p:spPr>
      </p:cxnSp>
      <p:sp>
        <p:nvSpPr>
          <p:cNvPr id="11" name="Google Shape;621;p24">
            <a:extLst>
              <a:ext uri="{FF2B5EF4-FFF2-40B4-BE49-F238E27FC236}">
                <a16:creationId xmlns:a16="http://schemas.microsoft.com/office/drawing/2014/main" id="{72D184A1-0780-1F8D-2827-F9BE7B00C6C5}"/>
              </a:ext>
            </a:extLst>
          </p:cNvPr>
          <p:cNvSpPr txBox="1"/>
          <p:nvPr/>
        </p:nvSpPr>
        <p:spPr>
          <a:xfrm>
            <a:off x="7893446" y="2473193"/>
            <a:ext cx="3750673" cy="2213483"/>
          </a:xfrm>
          <a:prstGeom prst="rect">
            <a:avLst/>
          </a:prstGeom>
          <a:noFill/>
          <a:ln>
            <a:noFill/>
          </a:ln>
        </p:spPr>
        <p:txBody>
          <a:bodyPr spcFirstLastPara="1" wrap="square" lIns="91425" tIns="45700" rIns="91425" bIns="45700" anchor="ctr" anchorCtr="0">
            <a:normAutofit/>
          </a:bodyPr>
          <a:lstStyle/>
          <a:p>
            <a:pPr>
              <a:lnSpc>
                <a:spcPts val="2500"/>
              </a:lnSpc>
              <a:buClr>
                <a:srgbClr val="000000"/>
              </a:buClr>
              <a:buSzPts val="2000"/>
              <a:buFont typeface="Arial"/>
              <a:defRPr/>
            </a:pPr>
            <a:r>
              <a:rPr lang="en-US" sz="2800" b="1">
                <a:solidFill>
                  <a:srgbClr val="E97132"/>
                </a:solidFill>
                <a:latin typeface="Aptos"/>
              </a:rPr>
              <a:t>70% higher</a:t>
            </a:r>
            <a:r>
              <a:rPr kumimoji="0" lang="en-US" i="0" u="none" strike="noStrike" kern="1200" cap="none" spc="0" normalizeH="0" baseline="0" noProof="0">
                <a:ln>
                  <a:noFill/>
                </a:ln>
                <a:solidFill>
                  <a:srgbClr val="E97132"/>
                </a:solidFill>
                <a:effectLst/>
                <a:uLnTx/>
                <a:uFillTx/>
                <a:latin typeface="Aptos"/>
              </a:rPr>
              <a:t> </a:t>
            </a:r>
            <a:r>
              <a:rPr lang="en-US">
                <a:solidFill>
                  <a:srgbClr val="E97132"/>
                </a:solidFill>
                <a:latin typeface="Aptos"/>
              </a:rPr>
              <a:t> — </a:t>
            </a:r>
            <a:r>
              <a:rPr lang="en-US">
                <a:solidFill>
                  <a:srgbClr val="000000"/>
                </a:solidFill>
                <a:latin typeface="Aptos"/>
                <a:sym typeface="Arial"/>
              </a:rPr>
              <a:t>Gifts to DAFs as a percentage of total giving in the U.S. is 70% higher than in 2014</a:t>
            </a:r>
            <a:endParaRPr lang="en-US" i="0" u="none" strike="noStrike" kern="0" cap="none" spc="0" normalizeH="0" baseline="0" noProof="0">
              <a:ln>
                <a:noFill/>
              </a:ln>
              <a:solidFill>
                <a:srgbClr val="000000"/>
              </a:solidFill>
              <a:effectLst/>
              <a:uLnTx/>
              <a:uFillTx/>
              <a:latin typeface="Aptos"/>
              <a:ea typeface="Arial"/>
              <a:cs typeface="Arial"/>
            </a:endParaRPr>
          </a:p>
        </p:txBody>
      </p:sp>
      <p:cxnSp>
        <p:nvCxnSpPr>
          <p:cNvPr id="13" name="Google Shape;184;p10">
            <a:extLst>
              <a:ext uri="{FF2B5EF4-FFF2-40B4-BE49-F238E27FC236}">
                <a16:creationId xmlns:a16="http://schemas.microsoft.com/office/drawing/2014/main" id="{50E47F0C-70CB-C3B7-CF7D-93033E61A5E5}"/>
              </a:ext>
            </a:extLst>
          </p:cNvPr>
          <p:cNvCxnSpPr>
            <a:cxnSpLocks/>
          </p:cNvCxnSpPr>
          <p:nvPr/>
        </p:nvCxnSpPr>
        <p:spPr>
          <a:xfrm flipV="1">
            <a:off x="7782577" y="3128234"/>
            <a:ext cx="0" cy="850392"/>
          </a:xfrm>
          <a:prstGeom prst="straightConnector1">
            <a:avLst/>
          </a:prstGeom>
          <a:noFill/>
          <a:ln w="1905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3665816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13302-DFE1-4B63-9072-470CBA3A1013}"/>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F8EC6BC0-0E15-09D4-9485-5B5E32E18000}"/>
              </a:ext>
            </a:extLst>
          </p:cNvPr>
          <p:cNvGrpSpPr/>
          <p:nvPr/>
        </p:nvGrpSpPr>
        <p:grpSpPr>
          <a:xfrm>
            <a:off x="5361121" y="1631339"/>
            <a:ext cx="4573104" cy="4250940"/>
            <a:chOff x="6589776" y="1631339"/>
            <a:chExt cx="4573104" cy="4250940"/>
          </a:xfrm>
        </p:grpSpPr>
        <p:pic>
          <p:nvPicPr>
            <p:cNvPr id="4" name="Picture 3" descr="Graphical user interface, application&#10;&#10;Description automatically generated">
              <a:extLst>
                <a:ext uri="{FF2B5EF4-FFF2-40B4-BE49-F238E27FC236}">
                  <a16:creationId xmlns:a16="http://schemas.microsoft.com/office/drawing/2014/main" id="{D61489D2-F212-BECD-71E5-6994A055B4BD}"/>
                </a:ext>
              </a:extLst>
            </p:cNvPr>
            <p:cNvPicPr>
              <a:picLocks noChangeAspect="1"/>
            </p:cNvPicPr>
            <p:nvPr/>
          </p:nvPicPr>
          <p:blipFill rotWithShape="1">
            <a:blip r:embed="rId3"/>
            <a:srcRect t="15187"/>
            <a:stretch/>
          </p:blipFill>
          <p:spPr>
            <a:xfrm>
              <a:off x="6589776" y="1631339"/>
              <a:ext cx="4573104" cy="4250940"/>
            </a:xfrm>
            <a:prstGeom prst="rect">
              <a:avLst/>
            </a:prstGeom>
          </p:spPr>
        </p:pic>
        <p:sp>
          <p:nvSpPr>
            <p:cNvPr id="11" name="Rectangle 10">
              <a:extLst>
                <a:ext uri="{FF2B5EF4-FFF2-40B4-BE49-F238E27FC236}">
                  <a16:creationId xmlns:a16="http://schemas.microsoft.com/office/drawing/2014/main" id="{9EBA50ED-9A26-77B9-2849-7143AB4F0839}"/>
                </a:ext>
              </a:extLst>
            </p:cNvPr>
            <p:cNvSpPr/>
            <p:nvPr/>
          </p:nvSpPr>
          <p:spPr>
            <a:xfrm>
              <a:off x="6894576" y="4514088"/>
              <a:ext cx="2167128" cy="1368191"/>
            </a:xfrm>
            <a:prstGeom prst="rect">
              <a:avLst/>
            </a:prstGeom>
            <a:solidFill>
              <a:srgbClr val="A9A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Other</a:t>
              </a:r>
            </a:p>
            <a:p>
              <a:pPr algn="ctr"/>
              <a:r>
                <a:rPr lang="en-US"/>
                <a:t>Deductions</a:t>
              </a:r>
            </a:p>
          </p:txBody>
        </p:sp>
      </p:grpSp>
      <p:sp>
        <p:nvSpPr>
          <p:cNvPr id="2" name="Title 1">
            <a:extLst>
              <a:ext uri="{FF2B5EF4-FFF2-40B4-BE49-F238E27FC236}">
                <a16:creationId xmlns:a16="http://schemas.microsoft.com/office/drawing/2014/main" id="{DF1DBFA2-F8DD-D357-ED76-102CB7301ADF}"/>
              </a:ext>
            </a:extLst>
          </p:cNvPr>
          <p:cNvSpPr>
            <a:spLocks noGrp="1"/>
          </p:cNvSpPr>
          <p:nvPr>
            <p:ph type="title"/>
          </p:nvPr>
        </p:nvSpPr>
        <p:spPr/>
        <p:txBody>
          <a:bodyPr/>
          <a:lstStyle/>
          <a:p>
            <a:r>
              <a:rPr lang="en-US" sz="2800" b="1">
                <a:solidFill>
                  <a:schemeClr val="accent2">
                    <a:lumMod val="75000"/>
                  </a:schemeClr>
                </a:solidFill>
                <a:latin typeface="Aptos"/>
              </a:rPr>
              <a:t>Donors Can</a:t>
            </a:r>
            <a:r>
              <a:rPr lang="en-US" sz="2800">
                <a:solidFill>
                  <a:schemeClr val="accent2">
                    <a:lumMod val="75000"/>
                  </a:schemeClr>
                </a:solidFill>
                <a:latin typeface="Aptos"/>
              </a:rPr>
              <a:t> </a:t>
            </a:r>
            <a:r>
              <a:rPr lang="en-US" sz="2800">
                <a:latin typeface="Aptos"/>
              </a:rPr>
              <a:t>Streamline Their Giving</a:t>
            </a:r>
          </a:p>
        </p:txBody>
      </p:sp>
      <p:sp>
        <p:nvSpPr>
          <p:cNvPr id="6" name="TextBox 5">
            <a:extLst>
              <a:ext uri="{FF2B5EF4-FFF2-40B4-BE49-F238E27FC236}">
                <a16:creationId xmlns:a16="http://schemas.microsoft.com/office/drawing/2014/main" id="{AC0A25D9-B771-C2D9-6D71-C09FFB09F106}"/>
              </a:ext>
            </a:extLst>
          </p:cNvPr>
          <p:cNvSpPr txBox="1"/>
          <p:nvPr/>
        </p:nvSpPr>
        <p:spPr>
          <a:xfrm>
            <a:off x="539610" y="1973935"/>
            <a:ext cx="3920423" cy="2031325"/>
          </a:xfrm>
          <a:prstGeom prst="rect">
            <a:avLst/>
          </a:prstGeom>
          <a:noFill/>
        </p:spPr>
        <p:txBody>
          <a:bodyPr wrap="square" rtlCol="0">
            <a:spAutoFit/>
          </a:bodyPr>
          <a:lstStyle/>
          <a:p>
            <a:r>
              <a:rPr lang="en-US">
                <a:latin typeface="Aptos" panose="020B0004020202020204" pitchFamily="34" charset="0"/>
              </a:rPr>
              <a:t>Donors can </a:t>
            </a:r>
            <a:r>
              <a:rPr lang="en-US" b="1">
                <a:solidFill>
                  <a:schemeClr val="accent2">
                    <a:lumMod val="75000"/>
                  </a:schemeClr>
                </a:solidFill>
                <a:latin typeface="Aptos" panose="020B0004020202020204" pitchFamily="34" charset="0"/>
              </a:rPr>
              <a:t>“bunch” </a:t>
            </a:r>
            <a:r>
              <a:rPr lang="en-US">
                <a:latin typeface="Aptos" panose="020B0004020202020204" pitchFamily="34" charset="0"/>
              </a:rPr>
              <a:t>or </a:t>
            </a:r>
            <a:r>
              <a:rPr lang="en-US" b="1">
                <a:solidFill>
                  <a:schemeClr val="accent2">
                    <a:lumMod val="75000"/>
                  </a:schemeClr>
                </a:solidFill>
                <a:latin typeface="Aptos" panose="020B0004020202020204" pitchFamily="34" charset="0"/>
              </a:rPr>
              <a:t>“bundle” </a:t>
            </a:r>
            <a:r>
              <a:rPr lang="en-US">
                <a:latin typeface="Aptos" panose="020B0004020202020204" pitchFamily="34" charset="0"/>
              </a:rPr>
              <a:t>by contributing several years’ worth of giving to their DAF at a time, itemizing their deductions for that year with a </a:t>
            </a:r>
            <a:r>
              <a:rPr lang="en-US" b="1">
                <a:solidFill>
                  <a:schemeClr val="accent2">
                    <a:lumMod val="75000"/>
                  </a:schemeClr>
                </a:solidFill>
                <a:latin typeface="Aptos" panose="020B0004020202020204" pitchFamily="34" charset="0"/>
              </a:rPr>
              <a:t>single tax receipt</a:t>
            </a:r>
            <a:r>
              <a:rPr lang="en-US">
                <a:latin typeface="Aptos" panose="020B0004020202020204" pitchFamily="34" charset="0"/>
              </a:rPr>
              <a:t>, and having the funds ready for future grantmaking to any number of organizations.</a:t>
            </a:r>
            <a:endParaRPr lang="en-US" b="1">
              <a:solidFill>
                <a:srgbClr val="087C93"/>
              </a:solidFill>
              <a:latin typeface="Aptos" panose="020B0004020202020204" pitchFamily="34" charset="0"/>
            </a:endParaRPr>
          </a:p>
        </p:txBody>
      </p:sp>
      <p:sp>
        <p:nvSpPr>
          <p:cNvPr id="5" name="TextBox 4">
            <a:extLst>
              <a:ext uri="{FF2B5EF4-FFF2-40B4-BE49-F238E27FC236}">
                <a16:creationId xmlns:a16="http://schemas.microsoft.com/office/drawing/2014/main" id="{AD4A76F8-1A30-F8BC-E696-D6BCCCBAAC75}"/>
              </a:ext>
            </a:extLst>
          </p:cNvPr>
          <p:cNvSpPr txBox="1"/>
          <p:nvPr/>
        </p:nvSpPr>
        <p:spPr>
          <a:xfrm>
            <a:off x="8030229" y="2045663"/>
            <a:ext cx="2068206" cy="523220"/>
          </a:xfrm>
          <a:prstGeom prst="rect">
            <a:avLst/>
          </a:prstGeom>
          <a:solidFill>
            <a:schemeClr val="bg1"/>
          </a:solidFill>
        </p:spPr>
        <p:txBody>
          <a:bodyPr wrap="square" lIns="91440" tIns="45720" rIns="91440" bIns="45720" rtlCol="0" anchor="t">
            <a:spAutoFit/>
          </a:bodyPr>
          <a:lstStyle/>
          <a:p>
            <a:r>
              <a:rPr lang="en-US" sz="1400">
                <a:latin typeface="Aptos"/>
              </a:rPr>
              <a:t>($30,000 for a married couple filing jointly)</a:t>
            </a:r>
          </a:p>
        </p:txBody>
      </p:sp>
      <p:cxnSp>
        <p:nvCxnSpPr>
          <p:cNvPr id="8" name="Straight Connector 7">
            <a:extLst>
              <a:ext uri="{FF2B5EF4-FFF2-40B4-BE49-F238E27FC236}">
                <a16:creationId xmlns:a16="http://schemas.microsoft.com/office/drawing/2014/main" id="{DFB3F662-F545-5BF9-1C90-2034B8C8E677}"/>
              </a:ext>
            </a:extLst>
          </p:cNvPr>
          <p:cNvCxnSpPr/>
          <p:nvPr/>
        </p:nvCxnSpPr>
        <p:spPr>
          <a:xfrm>
            <a:off x="609599" y="1755648"/>
            <a:ext cx="374904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58D3DB5-B057-32B1-BDBA-6A72A379F089}"/>
              </a:ext>
            </a:extLst>
          </p:cNvPr>
          <p:cNvCxnSpPr/>
          <p:nvPr/>
        </p:nvCxnSpPr>
        <p:spPr>
          <a:xfrm>
            <a:off x="606551" y="4224839"/>
            <a:ext cx="374904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13639E1-A1B9-CD7A-9E46-6B44A7B09A4D}"/>
              </a:ext>
            </a:extLst>
          </p:cNvPr>
          <p:cNvSpPr txBox="1"/>
          <p:nvPr/>
        </p:nvSpPr>
        <p:spPr>
          <a:xfrm>
            <a:off x="8030229" y="4599432"/>
            <a:ext cx="2068206" cy="523220"/>
          </a:xfrm>
          <a:prstGeom prst="rect">
            <a:avLst/>
          </a:prstGeom>
          <a:noFill/>
        </p:spPr>
        <p:txBody>
          <a:bodyPr wrap="square" rtlCol="0">
            <a:spAutoFit/>
          </a:bodyPr>
          <a:lstStyle/>
          <a:p>
            <a:r>
              <a:rPr lang="en-US" sz="1400" i="1">
                <a:latin typeface="Aptos" panose="020B0004020202020204" pitchFamily="34" charset="0"/>
              </a:rPr>
              <a:t>SALT, Mortgage Interest, Medical Expenses</a:t>
            </a:r>
          </a:p>
        </p:txBody>
      </p:sp>
      <p:cxnSp>
        <p:nvCxnSpPr>
          <p:cNvPr id="13" name="Straight Connector 12">
            <a:extLst>
              <a:ext uri="{FF2B5EF4-FFF2-40B4-BE49-F238E27FC236}">
                <a16:creationId xmlns:a16="http://schemas.microsoft.com/office/drawing/2014/main" id="{1B9EB369-F635-B650-B31E-C663859D51B6}"/>
              </a:ext>
            </a:extLst>
          </p:cNvPr>
          <p:cNvCxnSpPr/>
          <p:nvPr/>
        </p:nvCxnSpPr>
        <p:spPr>
          <a:xfrm>
            <a:off x="7686745" y="4754880"/>
            <a:ext cx="343484" cy="0"/>
          </a:xfrm>
          <a:prstGeom prst="line">
            <a:avLst/>
          </a:prstGeom>
          <a:ln>
            <a:solidFill>
              <a:srgbClr val="A9A3A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5782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EBACD5-7D25-91D5-D9C8-7773EEBF079E}"/>
              </a:ext>
            </a:extLst>
          </p:cNvPr>
          <p:cNvSpPr/>
          <p:nvPr/>
        </p:nvSpPr>
        <p:spPr>
          <a:xfrm>
            <a:off x="792480" y="2950707"/>
            <a:ext cx="4666488" cy="837522"/>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09A7A7-3698-647A-60E8-2F70F2D7F3A0}"/>
              </a:ext>
            </a:extLst>
          </p:cNvPr>
          <p:cNvSpPr>
            <a:spLocks noGrp="1"/>
          </p:cNvSpPr>
          <p:nvPr>
            <p:ph type="title"/>
          </p:nvPr>
        </p:nvSpPr>
        <p:spPr/>
        <p:txBody>
          <a:bodyPr/>
          <a:lstStyle/>
          <a:p>
            <a:r>
              <a:rPr lang="en-US" sz="2800" b="1">
                <a:solidFill>
                  <a:schemeClr val="accent2">
                    <a:lumMod val="75000"/>
                  </a:schemeClr>
                </a:solidFill>
                <a:latin typeface="Aptos"/>
              </a:rPr>
              <a:t>Charities Can</a:t>
            </a:r>
            <a:r>
              <a:rPr lang="en-US" sz="2800">
                <a:solidFill>
                  <a:schemeClr val="accent2">
                    <a:lumMod val="75000"/>
                  </a:schemeClr>
                </a:solidFill>
                <a:latin typeface="Aptos"/>
              </a:rPr>
              <a:t> </a:t>
            </a:r>
            <a:r>
              <a:rPr lang="en-US" sz="2800">
                <a:latin typeface="Aptos"/>
              </a:rPr>
              <a:t>Include DAF Info in Solicitation Material</a:t>
            </a:r>
          </a:p>
        </p:txBody>
      </p:sp>
      <p:pic>
        <p:nvPicPr>
          <p:cNvPr id="23" name="Graphic 22">
            <a:extLst>
              <a:ext uri="{FF2B5EF4-FFF2-40B4-BE49-F238E27FC236}">
                <a16:creationId xmlns:a16="http://schemas.microsoft.com/office/drawing/2014/main" id="{413DD5B8-AC3A-3F7D-49CF-404A1A5DC2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838" y="3093178"/>
            <a:ext cx="385918" cy="573754"/>
          </a:xfrm>
          <a:prstGeom prst="rect">
            <a:avLst/>
          </a:prstGeom>
        </p:spPr>
      </p:pic>
      <p:sp>
        <p:nvSpPr>
          <p:cNvPr id="7" name="TextBox 6">
            <a:extLst>
              <a:ext uri="{FF2B5EF4-FFF2-40B4-BE49-F238E27FC236}">
                <a16:creationId xmlns:a16="http://schemas.microsoft.com/office/drawing/2014/main" id="{5C0FA309-73C8-FDCE-FF08-004AFC6C27B0}"/>
              </a:ext>
            </a:extLst>
          </p:cNvPr>
          <p:cNvSpPr txBox="1"/>
          <p:nvPr/>
        </p:nvSpPr>
        <p:spPr>
          <a:xfrm>
            <a:off x="609599" y="1662723"/>
            <a:ext cx="10436353" cy="4231928"/>
          </a:xfrm>
          <a:prstGeom prst="rect">
            <a:avLst/>
          </a:prstGeom>
          <a:noFill/>
        </p:spPr>
        <p:txBody>
          <a:bodyPr wrap="square" lIns="91440" tIns="45720" rIns="91440" bIns="45720" numCol="2" spcCol="457200" rtlCol="0" anchor="t">
            <a:spAutoFit/>
          </a:bodyPr>
          <a:lstStyle/>
          <a:p>
            <a:pPr marL="285750" indent="-285750">
              <a:buFont typeface="Aptos" panose="020B0004020202020204" pitchFamily="34" charset="0"/>
              <a:buChar char="–"/>
            </a:pPr>
            <a:r>
              <a:rPr lang="en-US" spc="30">
                <a:latin typeface="Aptos"/>
              </a:rPr>
              <a:t>If donors choose DAFs because it </a:t>
            </a:r>
            <a:br>
              <a:rPr lang="en-US" spc="30">
                <a:latin typeface="Aptos" panose="020B0004020202020204" pitchFamily="34" charset="0"/>
              </a:rPr>
            </a:br>
            <a:r>
              <a:rPr lang="en-US" spc="30">
                <a:latin typeface="Aptos"/>
              </a:rPr>
              <a:t>makes giving easy, </a:t>
            </a:r>
            <a:r>
              <a:rPr lang="en-US" b="1" spc="30">
                <a:solidFill>
                  <a:schemeClr val="accent2">
                    <a:lumMod val="75000"/>
                  </a:schemeClr>
                </a:solidFill>
                <a:latin typeface="Aptos"/>
              </a:rPr>
              <a:t>make giving to your organization easy.</a:t>
            </a:r>
            <a:br>
              <a:rPr lang="en-US" b="1" spc="30">
                <a:latin typeface="Aptos" panose="020B0004020202020204" pitchFamily="34" charset="0"/>
              </a:rPr>
            </a:br>
            <a:endParaRPr lang="en-US" b="1" spc="30">
              <a:solidFill>
                <a:schemeClr val="accent2">
                  <a:lumMod val="75000"/>
                </a:schemeClr>
              </a:solidFill>
              <a:latin typeface="Aptos" panose="020B0004020202020204" pitchFamily="34" charset="0"/>
            </a:endParaRPr>
          </a:p>
          <a:p>
            <a:pPr marL="914400"/>
            <a:br>
              <a:rPr lang="en-US" b="1" spc="30">
                <a:latin typeface="Aptos" panose="020B0004020202020204" pitchFamily="34" charset="0"/>
              </a:rPr>
            </a:br>
            <a:r>
              <a:rPr lang="en-US" b="1" spc="-20">
                <a:solidFill>
                  <a:schemeClr val="bg1"/>
                </a:solidFill>
                <a:latin typeface="Aptos"/>
              </a:rPr>
              <a:t>Prominently list your EIN online </a:t>
            </a:r>
            <a:br>
              <a:rPr lang="en-US" b="1">
                <a:latin typeface="Aptos" panose="020B0004020202020204" pitchFamily="34" charset="0"/>
              </a:rPr>
            </a:br>
            <a:r>
              <a:rPr lang="en-US">
                <a:solidFill>
                  <a:schemeClr val="bg1"/>
                </a:solidFill>
                <a:latin typeface="Aptos"/>
              </a:rPr>
              <a:t>and in development materials.</a:t>
            </a:r>
          </a:p>
          <a:p>
            <a:endParaRPr lang="en-US">
              <a:solidFill>
                <a:schemeClr val="bg1"/>
              </a:solidFill>
              <a:latin typeface="Aptos" panose="020B0004020202020204" pitchFamily="34" charset="0"/>
            </a:endParaRPr>
          </a:p>
          <a:p>
            <a:endParaRPr lang="en-US">
              <a:solidFill>
                <a:schemeClr val="bg1"/>
              </a:solidFill>
              <a:latin typeface="Aptos" panose="020B0004020202020204" pitchFamily="34" charset="0"/>
            </a:endParaRPr>
          </a:p>
          <a:p>
            <a:endParaRPr lang="en-US">
              <a:solidFill>
                <a:schemeClr val="bg1"/>
              </a:solidFill>
              <a:latin typeface="Aptos" panose="020B0004020202020204" pitchFamily="34" charset="0"/>
            </a:endParaRPr>
          </a:p>
          <a:p>
            <a:endParaRPr lang="en-US">
              <a:solidFill>
                <a:schemeClr val="bg1"/>
              </a:solidFill>
              <a:latin typeface="Aptos" panose="020B0004020202020204" pitchFamily="34" charset="0"/>
            </a:endParaRPr>
          </a:p>
          <a:p>
            <a:endParaRPr lang="en-US">
              <a:solidFill>
                <a:schemeClr val="bg1"/>
              </a:solidFill>
              <a:latin typeface="Aptos" panose="020B0004020202020204" pitchFamily="34" charset="0"/>
            </a:endParaRPr>
          </a:p>
          <a:p>
            <a:endParaRPr lang="en-US">
              <a:solidFill>
                <a:schemeClr val="bg1"/>
              </a:solidFill>
              <a:latin typeface="Aptos" panose="020B0004020202020204" pitchFamily="34" charset="0"/>
            </a:endParaRPr>
          </a:p>
          <a:p>
            <a:endParaRPr lang="en-US">
              <a:solidFill>
                <a:schemeClr val="bg1"/>
              </a:solidFill>
              <a:latin typeface="Aptos" panose="020B0004020202020204" pitchFamily="34" charset="0"/>
            </a:endParaRPr>
          </a:p>
          <a:p>
            <a:endParaRPr lang="en-US">
              <a:solidFill>
                <a:schemeClr val="bg1"/>
              </a:solidFill>
              <a:latin typeface="Aptos" panose="020B0004020202020204" pitchFamily="34" charset="0"/>
            </a:endParaRPr>
          </a:p>
          <a:p>
            <a:pPr marL="285750" indent="-285750">
              <a:buFont typeface="Aptos" panose="020B0004020202020204" pitchFamily="34" charset="0"/>
              <a:buChar char="–"/>
            </a:pPr>
            <a:r>
              <a:rPr lang="en-US">
                <a:latin typeface="Aptos"/>
              </a:rPr>
              <a:t>Including DAF grant instructions in your materials </a:t>
            </a:r>
            <a:r>
              <a:rPr lang="en-US" b="1">
                <a:solidFill>
                  <a:schemeClr val="accent2">
                    <a:lumMod val="75000"/>
                  </a:schemeClr>
                </a:solidFill>
                <a:latin typeface="Aptos"/>
              </a:rPr>
              <a:t>signals your understanding </a:t>
            </a:r>
            <a:r>
              <a:rPr lang="en-US">
                <a:latin typeface="Aptos"/>
              </a:rPr>
              <a:t>of this giving method and builds donor trust.</a:t>
            </a:r>
            <a:endParaRPr lang="en-US" b="1">
              <a:latin typeface="Aptos"/>
            </a:endParaRPr>
          </a:p>
          <a:p>
            <a:pPr marL="285750" indent="-285750">
              <a:buFont typeface="Aptos" panose="020B0004020202020204" pitchFamily="34" charset="0"/>
              <a:buChar char="–"/>
            </a:pPr>
            <a:endParaRPr lang="en-US" b="1">
              <a:solidFill>
                <a:schemeClr val="bg1"/>
              </a:solidFill>
              <a:latin typeface="Aptos" panose="020B0004020202020204" pitchFamily="34" charset="0"/>
            </a:endParaRPr>
          </a:p>
          <a:p>
            <a:pPr marL="285750" indent="-285750">
              <a:buFont typeface="Aptos" panose="020B0004020202020204" pitchFamily="34" charset="0"/>
              <a:buChar char="–"/>
            </a:pPr>
            <a:r>
              <a:rPr lang="en-US">
                <a:latin typeface="Aptos"/>
              </a:rPr>
              <a:t>On your response mailer, request that your donors </a:t>
            </a:r>
            <a:r>
              <a:rPr lang="en-US" b="1">
                <a:solidFill>
                  <a:schemeClr val="accent2">
                    <a:lumMod val="75000"/>
                  </a:schemeClr>
                </a:solidFill>
                <a:latin typeface="Aptos"/>
              </a:rPr>
              <a:t>indicate whether they will give from a DAF</a:t>
            </a:r>
            <a:r>
              <a:rPr lang="en-US">
                <a:latin typeface="Aptos"/>
              </a:rPr>
              <a:t>; this will help you match the grant to the donor and credit them appropriately.</a:t>
            </a:r>
          </a:p>
        </p:txBody>
      </p:sp>
    </p:spTree>
    <p:extLst>
      <p:ext uri="{BB962C8B-B14F-4D97-AF65-F5344CB8AC3E}">
        <p14:creationId xmlns:p14="http://schemas.microsoft.com/office/powerpoint/2010/main" val="2409387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CED553-A621-9517-BF9D-8566359CAB1A}"/>
              </a:ext>
            </a:extLst>
          </p:cNvPr>
          <p:cNvSpPr txBox="1"/>
          <p:nvPr/>
        </p:nvSpPr>
        <p:spPr>
          <a:xfrm>
            <a:off x="609601" y="5056630"/>
            <a:ext cx="10763249" cy="707886"/>
          </a:xfrm>
          <a:prstGeom prst="rect">
            <a:avLst/>
          </a:prstGeom>
          <a:noFill/>
        </p:spPr>
        <p:txBody>
          <a:bodyPr wrap="square" rtlCol="0">
            <a:spAutoFit/>
          </a:bodyPr>
          <a:lstStyle/>
          <a:p>
            <a:r>
              <a:rPr lang="en-US" sz="2000">
                <a:latin typeface="Aptos" panose="020B0004020202020204" pitchFamily="34" charset="0"/>
              </a:rPr>
              <a:t>Many donors are </a:t>
            </a:r>
            <a:r>
              <a:rPr lang="en-US" sz="2000" b="1">
                <a:solidFill>
                  <a:schemeClr val="accent2">
                    <a:lumMod val="75000"/>
                  </a:schemeClr>
                </a:solidFill>
                <a:latin typeface="Aptos" panose="020B0004020202020204" pitchFamily="34" charset="0"/>
              </a:rPr>
              <a:t>converting their foundations to DAFs </a:t>
            </a:r>
            <a:r>
              <a:rPr lang="en-US" sz="2000">
                <a:latin typeface="Aptos" panose="020B0004020202020204" pitchFamily="34" charset="0"/>
              </a:rPr>
              <a:t>to relieve their administrative burden and simplify their tax filings. </a:t>
            </a:r>
          </a:p>
        </p:txBody>
      </p:sp>
      <p:sp>
        <p:nvSpPr>
          <p:cNvPr id="7" name="Title 1">
            <a:extLst>
              <a:ext uri="{FF2B5EF4-FFF2-40B4-BE49-F238E27FC236}">
                <a16:creationId xmlns:a16="http://schemas.microsoft.com/office/drawing/2014/main" id="{FAF6C447-F01E-5016-4317-614139E9444A}"/>
              </a:ext>
            </a:extLst>
          </p:cNvPr>
          <p:cNvSpPr>
            <a:spLocks noGrp="1"/>
          </p:cNvSpPr>
          <p:nvPr>
            <p:ph type="title"/>
          </p:nvPr>
        </p:nvSpPr>
        <p:spPr>
          <a:xfrm>
            <a:off x="539610" y="642326"/>
            <a:ext cx="11356734" cy="597122"/>
          </a:xfrm>
        </p:spPr>
        <p:txBody>
          <a:bodyPr/>
          <a:lstStyle/>
          <a:p>
            <a:r>
              <a:rPr lang="en-US" sz="2800" b="1" spc="-20">
                <a:solidFill>
                  <a:schemeClr val="accent2">
                    <a:lumMod val="75000"/>
                  </a:schemeClr>
                </a:solidFill>
                <a:latin typeface="Aptos"/>
              </a:rPr>
              <a:t>Donors Can</a:t>
            </a:r>
            <a:r>
              <a:rPr lang="en-US" sz="2800" spc="-20">
                <a:solidFill>
                  <a:schemeClr val="accent2">
                    <a:lumMod val="75000"/>
                  </a:schemeClr>
                </a:solidFill>
                <a:latin typeface="Aptos"/>
              </a:rPr>
              <a:t> </a:t>
            </a:r>
            <a:r>
              <a:rPr lang="en-US" sz="2800" spc="-20">
                <a:latin typeface="Aptos"/>
              </a:rPr>
              <a:t>Establish a Charitable Legacy with Creative Estate Planning</a:t>
            </a:r>
          </a:p>
        </p:txBody>
      </p:sp>
      <p:cxnSp>
        <p:nvCxnSpPr>
          <p:cNvPr id="10" name="Straight Connector 9">
            <a:extLst>
              <a:ext uri="{FF2B5EF4-FFF2-40B4-BE49-F238E27FC236}">
                <a16:creationId xmlns:a16="http://schemas.microsoft.com/office/drawing/2014/main" id="{25ACAA0D-5E33-11EC-2F78-5A8ACF7E2624}"/>
              </a:ext>
            </a:extLst>
          </p:cNvPr>
          <p:cNvCxnSpPr/>
          <p:nvPr/>
        </p:nvCxnSpPr>
        <p:spPr>
          <a:xfrm>
            <a:off x="609599" y="4901184"/>
            <a:ext cx="1088136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5E86EDB-60D2-FF56-6938-3DC7220E5F14}"/>
              </a:ext>
            </a:extLst>
          </p:cNvPr>
          <p:cNvSpPr txBox="1"/>
          <p:nvPr/>
        </p:nvSpPr>
        <p:spPr>
          <a:xfrm>
            <a:off x="609599" y="2864236"/>
            <a:ext cx="3432049" cy="1508105"/>
          </a:xfrm>
          <a:prstGeom prst="rect">
            <a:avLst/>
          </a:prstGeom>
          <a:noFill/>
        </p:spPr>
        <p:txBody>
          <a:bodyPr wrap="square" rtlCol="0">
            <a:spAutoFit/>
          </a:bodyPr>
          <a:lstStyle/>
          <a:p>
            <a:r>
              <a:rPr lang="en-US">
                <a:latin typeface="Aptos" panose="020B0004020202020204" pitchFamily="34" charset="0"/>
              </a:rPr>
              <a:t>Name a DAF as a beneficiary of a will, trust, retirement account, life insurance policy or other estate-planning vehicle.</a:t>
            </a:r>
          </a:p>
          <a:p>
            <a:endParaRPr lang="en-US" sz="2000" b="1">
              <a:solidFill>
                <a:srgbClr val="00B0C7"/>
              </a:solidFill>
              <a:latin typeface="Aptos" panose="020B0004020202020204" pitchFamily="34" charset="0"/>
            </a:endParaRPr>
          </a:p>
        </p:txBody>
      </p:sp>
      <p:pic>
        <p:nvPicPr>
          <p:cNvPr id="21" name="Graphic 20" descr="Home outline">
            <a:extLst>
              <a:ext uri="{FF2B5EF4-FFF2-40B4-BE49-F238E27FC236}">
                <a16:creationId xmlns:a16="http://schemas.microsoft.com/office/drawing/2014/main" id="{BE867EE7-8B53-1463-60EB-0FCC7C9178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887" y="2039599"/>
            <a:ext cx="807721" cy="807721"/>
          </a:xfrm>
          <a:prstGeom prst="rect">
            <a:avLst/>
          </a:prstGeom>
        </p:spPr>
      </p:pic>
      <p:sp>
        <p:nvSpPr>
          <p:cNvPr id="24" name="TextBox 23">
            <a:extLst>
              <a:ext uri="{FF2B5EF4-FFF2-40B4-BE49-F238E27FC236}">
                <a16:creationId xmlns:a16="http://schemas.microsoft.com/office/drawing/2014/main" id="{C10C7FF4-52EE-62DA-2306-F450EF765102}"/>
              </a:ext>
            </a:extLst>
          </p:cNvPr>
          <p:cNvSpPr txBox="1"/>
          <p:nvPr/>
        </p:nvSpPr>
        <p:spPr>
          <a:xfrm>
            <a:off x="1541379" y="2120968"/>
            <a:ext cx="2619552" cy="707886"/>
          </a:xfrm>
          <a:prstGeom prst="rect">
            <a:avLst/>
          </a:prstGeom>
          <a:noFill/>
        </p:spPr>
        <p:txBody>
          <a:bodyPr wrap="square" rtlCol="0">
            <a:spAutoFit/>
          </a:bodyPr>
          <a:lstStyle/>
          <a:p>
            <a:r>
              <a:rPr lang="en-US" sz="2000" b="1">
                <a:latin typeface="Aptos" panose="020B0004020202020204" pitchFamily="34" charset="0"/>
              </a:rPr>
              <a:t>Name a DAF as Beneficiary</a:t>
            </a:r>
          </a:p>
        </p:txBody>
      </p:sp>
      <p:grpSp>
        <p:nvGrpSpPr>
          <p:cNvPr id="4" name="Group 3">
            <a:extLst>
              <a:ext uri="{FF2B5EF4-FFF2-40B4-BE49-F238E27FC236}">
                <a16:creationId xmlns:a16="http://schemas.microsoft.com/office/drawing/2014/main" id="{D7C1B42B-95A5-3B72-27AD-10281A6B9FDF}"/>
              </a:ext>
            </a:extLst>
          </p:cNvPr>
          <p:cNvGrpSpPr/>
          <p:nvPr/>
        </p:nvGrpSpPr>
        <p:grpSpPr>
          <a:xfrm>
            <a:off x="8319678" y="2045634"/>
            <a:ext cx="3432049" cy="2315827"/>
            <a:chOff x="4737734" y="2039599"/>
            <a:chExt cx="3432049" cy="2315827"/>
          </a:xfrm>
        </p:grpSpPr>
        <p:sp>
          <p:nvSpPr>
            <p:cNvPr id="13" name="TextBox 12">
              <a:extLst>
                <a:ext uri="{FF2B5EF4-FFF2-40B4-BE49-F238E27FC236}">
                  <a16:creationId xmlns:a16="http://schemas.microsoft.com/office/drawing/2014/main" id="{8D47E3F1-947C-53A1-6D83-CCE0B19C6656}"/>
                </a:ext>
              </a:extLst>
            </p:cNvPr>
            <p:cNvSpPr txBox="1"/>
            <p:nvPr/>
          </p:nvSpPr>
          <p:spPr>
            <a:xfrm>
              <a:off x="4737734" y="2847321"/>
              <a:ext cx="3432049" cy="1508105"/>
            </a:xfrm>
            <a:prstGeom prst="rect">
              <a:avLst/>
            </a:prstGeom>
            <a:noFill/>
          </p:spPr>
          <p:txBody>
            <a:bodyPr wrap="square" rtlCol="0">
              <a:spAutoFit/>
            </a:bodyPr>
            <a:lstStyle/>
            <a:p>
              <a:r>
                <a:rPr lang="en-US">
                  <a:latin typeface="Aptos" panose="020B0004020202020204" pitchFamily="34" charset="0"/>
                </a:rPr>
                <a:t>Appoint successor advisors to continue recommending grants, fostering a multi-generational tradition of giving.</a:t>
              </a:r>
            </a:p>
            <a:p>
              <a:endParaRPr lang="en-US" sz="2000">
                <a:latin typeface="Aptos" panose="020B0004020202020204" pitchFamily="34" charset="0"/>
              </a:endParaRPr>
            </a:p>
          </p:txBody>
        </p:sp>
        <p:pic>
          <p:nvPicPr>
            <p:cNvPr id="22" name="Graphic 21" descr="Family with two children outline">
              <a:extLst>
                <a:ext uri="{FF2B5EF4-FFF2-40B4-BE49-F238E27FC236}">
                  <a16:creationId xmlns:a16="http://schemas.microsoft.com/office/drawing/2014/main" id="{6377265C-8C7F-ED62-7037-04080B57CEA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46878" y="2039599"/>
              <a:ext cx="807721" cy="807721"/>
            </a:xfrm>
            <a:prstGeom prst="rect">
              <a:avLst/>
            </a:prstGeom>
          </p:spPr>
        </p:pic>
        <p:sp>
          <p:nvSpPr>
            <p:cNvPr id="25" name="TextBox 24">
              <a:extLst>
                <a:ext uri="{FF2B5EF4-FFF2-40B4-BE49-F238E27FC236}">
                  <a16:creationId xmlns:a16="http://schemas.microsoft.com/office/drawing/2014/main" id="{6146F12D-AB85-628A-F684-F4A771BE1F23}"/>
                </a:ext>
              </a:extLst>
            </p:cNvPr>
            <p:cNvSpPr txBox="1"/>
            <p:nvPr/>
          </p:nvSpPr>
          <p:spPr>
            <a:xfrm>
              <a:off x="5680050" y="2086361"/>
              <a:ext cx="2489733" cy="707886"/>
            </a:xfrm>
            <a:prstGeom prst="rect">
              <a:avLst/>
            </a:prstGeom>
            <a:noFill/>
          </p:spPr>
          <p:txBody>
            <a:bodyPr wrap="square" rtlCol="0">
              <a:spAutoFit/>
            </a:bodyPr>
            <a:lstStyle/>
            <a:p>
              <a:r>
                <a:rPr lang="en-US" sz="2000" b="1">
                  <a:latin typeface="Aptos" panose="020B0004020202020204" pitchFamily="34" charset="0"/>
                </a:rPr>
                <a:t>Appoint </a:t>
              </a:r>
              <a:br>
                <a:rPr lang="en-US" sz="2000" b="1">
                  <a:latin typeface="Aptos" panose="020B0004020202020204" pitchFamily="34" charset="0"/>
                </a:rPr>
              </a:br>
              <a:r>
                <a:rPr lang="en-US" sz="2000" b="1">
                  <a:latin typeface="Aptos" panose="020B0004020202020204" pitchFamily="34" charset="0"/>
                </a:rPr>
                <a:t>Successor Advisors </a:t>
              </a:r>
            </a:p>
          </p:txBody>
        </p:sp>
      </p:grpSp>
      <p:grpSp>
        <p:nvGrpSpPr>
          <p:cNvPr id="2" name="Group 1">
            <a:extLst>
              <a:ext uri="{FF2B5EF4-FFF2-40B4-BE49-F238E27FC236}">
                <a16:creationId xmlns:a16="http://schemas.microsoft.com/office/drawing/2014/main" id="{65DD0E20-1C04-49CE-8F76-E2E68D42E46C}"/>
              </a:ext>
            </a:extLst>
          </p:cNvPr>
          <p:cNvGrpSpPr/>
          <p:nvPr/>
        </p:nvGrpSpPr>
        <p:grpSpPr>
          <a:xfrm>
            <a:off x="4404301" y="2056902"/>
            <a:ext cx="3552724" cy="2026827"/>
            <a:chOff x="8570213" y="2037737"/>
            <a:chExt cx="3552724" cy="2026827"/>
          </a:xfrm>
        </p:grpSpPr>
        <p:sp>
          <p:nvSpPr>
            <p:cNvPr id="14" name="TextBox 13">
              <a:extLst>
                <a:ext uri="{FF2B5EF4-FFF2-40B4-BE49-F238E27FC236}">
                  <a16:creationId xmlns:a16="http://schemas.microsoft.com/office/drawing/2014/main" id="{C8614922-8677-82E9-33F2-618F8B57EBF9}"/>
                </a:ext>
              </a:extLst>
            </p:cNvPr>
            <p:cNvSpPr txBox="1"/>
            <p:nvPr/>
          </p:nvSpPr>
          <p:spPr>
            <a:xfrm>
              <a:off x="8570213" y="2864235"/>
              <a:ext cx="3326131" cy="1200329"/>
            </a:xfrm>
            <a:prstGeom prst="rect">
              <a:avLst/>
            </a:prstGeom>
            <a:noFill/>
          </p:spPr>
          <p:txBody>
            <a:bodyPr wrap="square" rtlCol="0">
              <a:spAutoFit/>
            </a:bodyPr>
            <a:lstStyle/>
            <a:p>
              <a:r>
                <a:rPr lang="en-US">
                  <a:latin typeface="Aptos" panose="020B0004020202020204" pitchFamily="34" charset="0"/>
                </a:rPr>
                <a:t>Direct one-time or recurring grants to charitable organizations to be made after their passing.</a:t>
              </a:r>
            </a:p>
          </p:txBody>
        </p:sp>
        <p:pic>
          <p:nvPicPr>
            <p:cNvPr id="23" name="Graphic 22" descr="Coins outline">
              <a:extLst>
                <a:ext uri="{FF2B5EF4-FFF2-40B4-BE49-F238E27FC236}">
                  <a16:creationId xmlns:a16="http://schemas.microsoft.com/office/drawing/2014/main" id="{573D79CD-430A-B5E5-3F96-A4C96D5E489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570213" y="2037737"/>
              <a:ext cx="807721" cy="807721"/>
            </a:xfrm>
            <a:prstGeom prst="rect">
              <a:avLst/>
            </a:prstGeom>
          </p:spPr>
        </p:pic>
        <p:sp>
          <p:nvSpPr>
            <p:cNvPr id="26" name="TextBox 25">
              <a:extLst>
                <a:ext uri="{FF2B5EF4-FFF2-40B4-BE49-F238E27FC236}">
                  <a16:creationId xmlns:a16="http://schemas.microsoft.com/office/drawing/2014/main" id="{5DA4B91A-4C53-00EA-3BB5-4568E033D352}"/>
                </a:ext>
              </a:extLst>
            </p:cNvPr>
            <p:cNvSpPr txBox="1"/>
            <p:nvPr/>
          </p:nvSpPr>
          <p:spPr>
            <a:xfrm>
              <a:off x="9503385" y="2087654"/>
              <a:ext cx="2619552" cy="707886"/>
            </a:xfrm>
            <a:prstGeom prst="rect">
              <a:avLst/>
            </a:prstGeom>
            <a:noFill/>
          </p:spPr>
          <p:txBody>
            <a:bodyPr wrap="square" rtlCol="0">
              <a:spAutoFit/>
            </a:bodyPr>
            <a:lstStyle/>
            <a:p>
              <a:r>
                <a:rPr lang="en-US" sz="2000" b="1">
                  <a:latin typeface="Aptos" panose="020B0004020202020204" pitchFamily="34" charset="0"/>
                </a:rPr>
                <a:t>Grant</a:t>
              </a:r>
              <a:br>
                <a:rPr lang="en-US" sz="2000" b="1">
                  <a:latin typeface="Aptos" panose="020B0004020202020204" pitchFamily="34" charset="0"/>
                </a:rPr>
              </a:br>
              <a:r>
                <a:rPr lang="en-US" sz="2000" b="1">
                  <a:latin typeface="Aptos" panose="020B0004020202020204" pitchFamily="34" charset="0"/>
                </a:rPr>
                <a:t>Posthumously </a:t>
              </a:r>
            </a:p>
          </p:txBody>
        </p:sp>
      </p:grpSp>
    </p:spTree>
    <p:extLst>
      <p:ext uri="{BB962C8B-B14F-4D97-AF65-F5344CB8AC3E}">
        <p14:creationId xmlns:p14="http://schemas.microsoft.com/office/powerpoint/2010/main" val="2233379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A7A7-3698-647A-60E8-2F70F2D7F3A0}"/>
              </a:ext>
            </a:extLst>
          </p:cNvPr>
          <p:cNvSpPr>
            <a:spLocks noGrp="1"/>
          </p:cNvSpPr>
          <p:nvPr>
            <p:ph type="title"/>
          </p:nvPr>
        </p:nvSpPr>
        <p:spPr>
          <a:xfrm>
            <a:off x="539610" y="642326"/>
            <a:ext cx="11652390" cy="597122"/>
          </a:xfrm>
        </p:spPr>
        <p:txBody>
          <a:bodyPr/>
          <a:lstStyle/>
          <a:p>
            <a:r>
              <a:rPr lang="en-US" sz="2800" b="1">
                <a:solidFill>
                  <a:schemeClr val="accent2">
                    <a:lumMod val="75000"/>
                  </a:schemeClr>
                </a:solidFill>
                <a:latin typeface="Aptos"/>
              </a:rPr>
              <a:t>Charities Can</a:t>
            </a:r>
            <a:r>
              <a:rPr lang="en-US" sz="2800">
                <a:solidFill>
                  <a:schemeClr val="accent2">
                    <a:lumMod val="75000"/>
                  </a:schemeClr>
                </a:solidFill>
                <a:latin typeface="Aptos"/>
              </a:rPr>
              <a:t> </a:t>
            </a:r>
            <a:r>
              <a:rPr lang="en-US" sz="2800">
                <a:latin typeface="Aptos"/>
              </a:rPr>
              <a:t>Segment DAF Donors for Planned Giving Appeals</a:t>
            </a:r>
          </a:p>
        </p:txBody>
      </p:sp>
      <p:sp>
        <p:nvSpPr>
          <p:cNvPr id="3" name="TextBox 2">
            <a:extLst>
              <a:ext uri="{FF2B5EF4-FFF2-40B4-BE49-F238E27FC236}">
                <a16:creationId xmlns:a16="http://schemas.microsoft.com/office/drawing/2014/main" id="{367097CB-4705-39E4-CC87-558116EDE151}"/>
              </a:ext>
            </a:extLst>
          </p:cNvPr>
          <p:cNvSpPr txBox="1"/>
          <p:nvPr/>
        </p:nvSpPr>
        <p:spPr>
          <a:xfrm>
            <a:off x="609600" y="2001051"/>
            <a:ext cx="6777038" cy="3785652"/>
          </a:xfrm>
          <a:prstGeom prst="rect">
            <a:avLst/>
          </a:prstGeom>
          <a:noFill/>
        </p:spPr>
        <p:txBody>
          <a:bodyPr wrap="square" rtlCol="0">
            <a:spAutoFit/>
          </a:bodyPr>
          <a:lstStyle/>
          <a:p>
            <a:pPr marL="342900" indent="-342900">
              <a:buFont typeface="Aptos" panose="020B0004020202020204" pitchFamily="34" charset="0"/>
              <a:buChar char="–"/>
            </a:pPr>
            <a:r>
              <a:rPr lang="en-US" sz="2000">
                <a:latin typeface="Aptos" panose="020B0004020202020204" pitchFamily="34" charset="0"/>
              </a:rPr>
              <a:t>DAF donors already have to think about succession planning, which makes them good candidates for </a:t>
            </a:r>
            <a:r>
              <a:rPr lang="en-US" sz="2000" b="1">
                <a:solidFill>
                  <a:schemeClr val="accent2">
                    <a:lumMod val="75000"/>
                  </a:schemeClr>
                </a:solidFill>
                <a:latin typeface="Aptos" panose="020B0004020202020204" pitchFamily="34" charset="0"/>
              </a:rPr>
              <a:t>planned giving</a:t>
            </a:r>
            <a:r>
              <a:rPr lang="en-US" sz="2000">
                <a:latin typeface="Aptos" panose="020B0004020202020204" pitchFamily="34" charset="0"/>
              </a:rPr>
              <a:t>.</a:t>
            </a:r>
          </a:p>
          <a:p>
            <a:pPr marL="342900" indent="-342900">
              <a:buFont typeface="Aptos" panose="020B0004020202020204" pitchFamily="34" charset="0"/>
              <a:buChar char="–"/>
            </a:pPr>
            <a:endParaRPr lang="en-US" sz="2000">
              <a:latin typeface="Aptos" panose="020B0004020202020204" pitchFamily="34" charset="0"/>
            </a:endParaRPr>
          </a:p>
          <a:p>
            <a:pPr marL="342900" indent="-342900">
              <a:buFont typeface="Aptos" panose="020B0004020202020204" pitchFamily="34" charset="0"/>
              <a:buChar char="–"/>
            </a:pPr>
            <a:r>
              <a:rPr lang="en-US" sz="2000">
                <a:latin typeface="Aptos" panose="020B0004020202020204" pitchFamily="34" charset="0"/>
              </a:rPr>
              <a:t>Work with them to name your organization as a </a:t>
            </a:r>
            <a:r>
              <a:rPr lang="en-US" sz="2000" b="1">
                <a:solidFill>
                  <a:schemeClr val="accent2">
                    <a:lumMod val="75000"/>
                  </a:schemeClr>
                </a:solidFill>
                <a:latin typeface="Aptos" panose="020B0004020202020204" pitchFamily="34" charset="0"/>
              </a:rPr>
              <a:t>charitable beneficiary </a:t>
            </a:r>
            <a:r>
              <a:rPr lang="en-US" sz="2000">
                <a:latin typeface="Aptos" panose="020B0004020202020204" pitchFamily="34" charset="0"/>
              </a:rPr>
              <a:t>to their DAF.</a:t>
            </a:r>
          </a:p>
          <a:p>
            <a:pPr marL="342900" indent="-342900">
              <a:buFont typeface="Aptos" panose="020B0004020202020204" pitchFamily="34" charset="0"/>
              <a:buChar char="–"/>
            </a:pPr>
            <a:endParaRPr lang="en-US" sz="2000">
              <a:latin typeface="Aptos" panose="020B0004020202020204" pitchFamily="34" charset="0"/>
            </a:endParaRPr>
          </a:p>
          <a:p>
            <a:pPr marL="342900" indent="-342900">
              <a:buFont typeface="Aptos" panose="020B0004020202020204" pitchFamily="34" charset="0"/>
              <a:buChar char="–"/>
            </a:pPr>
            <a:r>
              <a:rPr lang="en-US" sz="2000">
                <a:latin typeface="Aptos" panose="020B0004020202020204" pitchFamily="34" charset="0"/>
              </a:rPr>
              <a:t>Cultivate DAF donors through </a:t>
            </a:r>
            <a:r>
              <a:rPr lang="en-US" sz="2000" b="1">
                <a:solidFill>
                  <a:srgbClr val="C15015"/>
                </a:solidFill>
                <a:latin typeface="Aptos" panose="020B0004020202020204" pitchFamily="34" charset="0"/>
              </a:rPr>
              <a:t>family-friendly events </a:t>
            </a:r>
            <a:br>
              <a:rPr lang="en-US" sz="2000" b="1">
                <a:solidFill>
                  <a:srgbClr val="C15015"/>
                </a:solidFill>
                <a:latin typeface="Aptos" panose="020B0004020202020204" pitchFamily="34" charset="0"/>
              </a:rPr>
            </a:br>
            <a:r>
              <a:rPr lang="en-US" sz="2000">
                <a:latin typeface="Aptos" panose="020B0004020202020204" pitchFamily="34" charset="0"/>
              </a:rPr>
              <a:t>to facilitate engagement with younger generations.</a:t>
            </a:r>
          </a:p>
          <a:p>
            <a:pPr marL="285750" indent="-285750">
              <a:buFont typeface="Arial" panose="020B0604020202020204" pitchFamily="34" charset="0"/>
              <a:buChar char="•"/>
            </a:pPr>
            <a:endParaRPr lang="en-US" sz="2000">
              <a:latin typeface="Aptos" panose="020B0004020202020204" pitchFamily="34" charset="0"/>
            </a:endParaRPr>
          </a:p>
          <a:p>
            <a:pPr marL="285750" indent="-285750">
              <a:buFont typeface="Arial" panose="020B0604020202020204" pitchFamily="34" charset="0"/>
              <a:buChar char="•"/>
            </a:pPr>
            <a:endParaRPr lang="en-US" sz="2000" b="1">
              <a:solidFill>
                <a:srgbClr val="087C93"/>
              </a:solidFill>
              <a:latin typeface="Aptos" panose="020B0004020202020204" pitchFamily="34" charset="0"/>
            </a:endParaRPr>
          </a:p>
          <a:p>
            <a:pPr marL="285750" indent="-285750">
              <a:buFont typeface="Arial" panose="020B0604020202020204" pitchFamily="34" charset="0"/>
              <a:buChar char="•"/>
            </a:pPr>
            <a:endParaRPr lang="en-US" sz="2000" b="1">
              <a:solidFill>
                <a:srgbClr val="087C93"/>
              </a:solidFill>
              <a:latin typeface="Aptos" panose="020B0004020202020204" pitchFamily="34" charset="0"/>
            </a:endParaRPr>
          </a:p>
        </p:txBody>
      </p:sp>
      <p:sp>
        <p:nvSpPr>
          <p:cNvPr id="6" name="Rectangle 5">
            <a:extLst>
              <a:ext uri="{FF2B5EF4-FFF2-40B4-BE49-F238E27FC236}">
                <a16:creationId xmlns:a16="http://schemas.microsoft.com/office/drawing/2014/main" id="{5776E124-71CD-D751-FE25-8D50EE6EA07E}"/>
              </a:ext>
            </a:extLst>
          </p:cNvPr>
          <p:cNvSpPr/>
          <p:nvPr/>
        </p:nvSpPr>
        <p:spPr>
          <a:xfrm>
            <a:off x="7543800" y="2112264"/>
            <a:ext cx="3712464" cy="37124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2F02D3C-12F5-05C6-6555-9FCBFB254163}"/>
              </a:ext>
            </a:extLst>
          </p:cNvPr>
          <p:cNvPicPr>
            <a:picLocks noChangeAspect="1"/>
          </p:cNvPicPr>
          <p:nvPr/>
        </p:nvPicPr>
        <p:blipFill>
          <a:blip r:embed="rId3">
            <a:extLst>
              <a:ext uri="{28A0092B-C50C-407E-A947-70E740481C1C}">
                <a14:useLocalDpi xmlns:a14="http://schemas.microsoft.com/office/drawing/2010/main" val="0"/>
              </a:ext>
            </a:extLst>
          </a:blip>
          <a:srcRect l="24459" t="16963" r="31469" b="16963"/>
          <a:stretch/>
        </p:blipFill>
        <p:spPr>
          <a:xfrm>
            <a:off x="7543800" y="2112264"/>
            <a:ext cx="3712464" cy="3712464"/>
          </a:xfrm>
          <a:prstGeom prst="rect">
            <a:avLst/>
          </a:prstGeom>
        </p:spPr>
      </p:pic>
    </p:spTree>
    <p:extLst>
      <p:ext uri="{BB962C8B-B14F-4D97-AF65-F5344CB8AC3E}">
        <p14:creationId xmlns:p14="http://schemas.microsoft.com/office/powerpoint/2010/main" val="343110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5B2270-CAB3-3CF5-B975-F61E6E8F7B62}"/>
              </a:ext>
            </a:extLst>
          </p:cNvPr>
          <p:cNvSpPr/>
          <p:nvPr/>
        </p:nvSpPr>
        <p:spPr>
          <a:xfrm>
            <a:off x="7882128" y="2670050"/>
            <a:ext cx="3452308" cy="1408174"/>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09A7A7-3698-647A-60E8-2F70F2D7F3A0}"/>
              </a:ext>
            </a:extLst>
          </p:cNvPr>
          <p:cNvSpPr>
            <a:spLocks noGrp="1"/>
          </p:cNvSpPr>
          <p:nvPr>
            <p:ph type="title"/>
          </p:nvPr>
        </p:nvSpPr>
        <p:spPr>
          <a:xfrm>
            <a:off x="539610" y="642326"/>
            <a:ext cx="11180768" cy="597122"/>
          </a:xfrm>
        </p:spPr>
        <p:txBody>
          <a:bodyPr/>
          <a:lstStyle/>
          <a:p>
            <a:r>
              <a:rPr lang="en-US" sz="2800" b="1">
                <a:solidFill>
                  <a:schemeClr val="accent2">
                    <a:lumMod val="75000"/>
                  </a:schemeClr>
                </a:solidFill>
                <a:latin typeface="Aptos"/>
              </a:rPr>
              <a:t>Donors Can</a:t>
            </a:r>
            <a:r>
              <a:rPr lang="en-US" sz="2800">
                <a:solidFill>
                  <a:schemeClr val="accent2">
                    <a:lumMod val="75000"/>
                  </a:schemeClr>
                </a:solidFill>
                <a:latin typeface="Aptos"/>
              </a:rPr>
              <a:t> </a:t>
            </a:r>
            <a:r>
              <a:rPr lang="en-US" sz="2800">
                <a:latin typeface="Aptos"/>
              </a:rPr>
              <a:t>Convert Complex Assets into Charitable Capital</a:t>
            </a:r>
          </a:p>
        </p:txBody>
      </p:sp>
      <p:sp>
        <p:nvSpPr>
          <p:cNvPr id="5" name="TextBox 4">
            <a:extLst>
              <a:ext uri="{FF2B5EF4-FFF2-40B4-BE49-F238E27FC236}">
                <a16:creationId xmlns:a16="http://schemas.microsoft.com/office/drawing/2014/main" id="{1E0F5BEF-7E3E-C0DB-F765-4FDB8FC6891B}"/>
              </a:ext>
            </a:extLst>
          </p:cNvPr>
          <p:cNvSpPr txBox="1"/>
          <p:nvPr/>
        </p:nvSpPr>
        <p:spPr>
          <a:xfrm>
            <a:off x="609599" y="2534261"/>
            <a:ext cx="8232649" cy="3477875"/>
          </a:xfrm>
          <a:prstGeom prst="rect">
            <a:avLst/>
          </a:prstGeom>
          <a:noFill/>
        </p:spPr>
        <p:txBody>
          <a:bodyPr wrap="square" lIns="91440" tIns="45720" rIns="91440" bIns="45720" numCol="2" rtlCol="0" anchor="t">
            <a:spAutoFit/>
          </a:bodyPr>
          <a:lstStyle/>
          <a:p>
            <a:pPr marL="342900" indent="-342900">
              <a:spcBef>
                <a:spcPts val="600"/>
              </a:spcBef>
              <a:buFont typeface="Aptos" panose="020B0004020202020204" pitchFamily="34" charset="0"/>
              <a:buChar char="–"/>
            </a:pPr>
            <a:r>
              <a:rPr lang="en-US" sz="2000">
                <a:latin typeface="Aptos" panose="020B0004020202020204" pitchFamily="34" charset="0"/>
              </a:rPr>
              <a:t>Publicly traded stock</a:t>
            </a:r>
          </a:p>
          <a:p>
            <a:pPr marL="342900" indent="-342900">
              <a:spcBef>
                <a:spcPts val="600"/>
              </a:spcBef>
              <a:buFont typeface="Aptos" panose="020B0004020202020204" pitchFamily="34" charset="0"/>
              <a:buChar char="–"/>
            </a:pPr>
            <a:r>
              <a:rPr lang="en-US" sz="2000">
                <a:latin typeface="Aptos" panose="020B0004020202020204" pitchFamily="34" charset="0"/>
              </a:rPr>
              <a:t>Restricted stock</a:t>
            </a:r>
          </a:p>
          <a:p>
            <a:pPr marL="342900" indent="-342900">
              <a:spcBef>
                <a:spcPts val="600"/>
              </a:spcBef>
              <a:buFont typeface="Aptos" panose="020B0004020202020204" pitchFamily="34" charset="0"/>
              <a:buChar char="–"/>
            </a:pPr>
            <a:r>
              <a:rPr lang="en-US" sz="2000">
                <a:latin typeface="Aptos" panose="020B0004020202020204" pitchFamily="34" charset="0"/>
              </a:rPr>
              <a:t>Private business interests</a:t>
            </a:r>
          </a:p>
          <a:p>
            <a:pPr marL="342900" indent="-342900">
              <a:spcBef>
                <a:spcPts val="600"/>
              </a:spcBef>
              <a:buFont typeface="Aptos" panose="020B0004020202020204" pitchFamily="34" charset="0"/>
              <a:buChar char="–"/>
            </a:pPr>
            <a:r>
              <a:rPr lang="en-US" sz="2000">
                <a:latin typeface="Aptos" panose="020B0004020202020204" pitchFamily="34" charset="0"/>
              </a:rPr>
              <a:t>Alternative investments</a:t>
            </a:r>
          </a:p>
          <a:p>
            <a:pPr marL="342900" indent="-342900">
              <a:spcBef>
                <a:spcPts val="600"/>
              </a:spcBef>
              <a:buFont typeface="Aptos" panose="020B0004020202020204" pitchFamily="34" charset="0"/>
              <a:buChar char="–"/>
            </a:pPr>
            <a:endParaRPr lang="en-US" sz="2000">
              <a:latin typeface="Aptos" panose="020B0004020202020204" pitchFamily="34" charset="0"/>
            </a:endParaRPr>
          </a:p>
          <a:p>
            <a:pPr marL="342900" indent="-342900">
              <a:spcBef>
                <a:spcPts val="600"/>
              </a:spcBef>
              <a:buFont typeface="Aptos" panose="020B0004020202020204" pitchFamily="34" charset="0"/>
              <a:buChar char="–"/>
            </a:pPr>
            <a:endParaRPr lang="en-US" sz="2000">
              <a:latin typeface="Aptos" panose="020B0004020202020204" pitchFamily="34" charset="0"/>
            </a:endParaRPr>
          </a:p>
          <a:p>
            <a:pPr marL="342900" indent="-342900">
              <a:spcBef>
                <a:spcPts val="600"/>
              </a:spcBef>
              <a:buFont typeface="Aptos" panose="020B0004020202020204" pitchFamily="34" charset="0"/>
              <a:buChar char="–"/>
            </a:pPr>
            <a:endParaRPr lang="en-US" sz="2000">
              <a:latin typeface="Aptos" panose="020B0004020202020204" pitchFamily="34" charset="0"/>
            </a:endParaRPr>
          </a:p>
          <a:p>
            <a:pPr marL="342900" indent="-342900">
              <a:spcBef>
                <a:spcPts val="600"/>
              </a:spcBef>
              <a:buFont typeface="Aptos" panose="020B0004020202020204" pitchFamily="34" charset="0"/>
              <a:buChar char="–"/>
            </a:pPr>
            <a:endParaRPr lang="en-US" sz="2000">
              <a:latin typeface="Aptos" panose="020B0004020202020204" pitchFamily="34" charset="0"/>
            </a:endParaRPr>
          </a:p>
          <a:p>
            <a:pPr marL="342900" indent="-342900">
              <a:spcBef>
                <a:spcPts val="600"/>
              </a:spcBef>
              <a:buFont typeface="Aptos" panose="020B0004020202020204" pitchFamily="34" charset="0"/>
              <a:buChar char="–"/>
            </a:pPr>
            <a:endParaRPr lang="en-US" sz="2000">
              <a:latin typeface="Aptos" panose="020B0004020202020204" pitchFamily="34" charset="0"/>
            </a:endParaRPr>
          </a:p>
          <a:p>
            <a:pPr marL="342900" indent="-342900">
              <a:spcBef>
                <a:spcPts val="600"/>
              </a:spcBef>
              <a:buFont typeface="Aptos" panose="020B0004020202020204" pitchFamily="34" charset="0"/>
              <a:buChar char="–"/>
            </a:pPr>
            <a:r>
              <a:rPr lang="en-US" sz="2000">
                <a:latin typeface="Aptos" panose="020B0004020202020204" pitchFamily="34" charset="0"/>
              </a:rPr>
              <a:t>Real estate</a:t>
            </a:r>
          </a:p>
          <a:p>
            <a:pPr marL="331470" indent="-342900">
              <a:spcBef>
                <a:spcPts val="600"/>
              </a:spcBef>
              <a:buFont typeface="Aptos" panose="020B0004020202020204" pitchFamily="34" charset="0"/>
              <a:buChar char="–"/>
            </a:pPr>
            <a:r>
              <a:rPr lang="en-US" sz="2000">
                <a:latin typeface="Aptos" panose="020B0004020202020204" pitchFamily="34" charset="0"/>
              </a:rPr>
              <a:t>Art and other tangible </a:t>
            </a:r>
            <a:br>
              <a:rPr lang="en-US" sz="2000">
                <a:latin typeface="Aptos" panose="020B0004020202020204" pitchFamily="34" charset="0"/>
              </a:rPr>
            </a:br>
            <a:r>
              <a:rPr lang="en-US" sz="2000">
                <a:latin typeface="Aptos" panose="020B0004020202020204" pitchFamily="34" charset="0"/>
              </a:rPr>
              <a:t>property</a:t>
            </a:r>
            <a:endParaRPr lang="en-US">
              <a:latin typeface="Aptos" panose="020B0004020202020204" pitchFamily="34" charset="0"/>
            </a:endParaRPr>
          </a:p>
          <a:p>
            <a:pPr marL="57150" indent="-342900">
              <a:spcBef>
                <a:spcPts val="600"/>
              </a:spcBef>
              <a:buFont typeface="Aptos" panose="020B0004020202020204" pitchFamily="34" charset="0"/>
              <a:buChar char="–"/>
            </a:pPr>
            <a:r>
              <a:rPr lang="en-US" sz="2000">
                <a:latin typeface="Aptos" panose="020B0004020202020204" pitchFamily="34" charset="0"/>
              </a:rPr>
              <a:t>Cryptocurrency</a:t>
            </a:r>
          </a:p>
          <a:p>
            <a:pPr marL="57150" indent="-342900">
              <a:spcBef>
                <a:spcPts val="600"/>
              </a:spcBef>
              <a:buFont typeface="Aptos" panose="020B0004020202020204" pitchFamily="34" charset="0"/>
              <a:buChar char="–"/>
            </a:pPr>
            <a:r>
              <a:rPr lang="en-US" sz="2000">
                <a:latin typeface="Aptos" panose="020B0004020202020204" pitchFamily="34" charset="0"/>
              </a:rPr>
              <a:t>And more</a:t>
            </a:r>
          </a:p>
        </p:txBody>
      </p:sp>
      <p:sp>
        <p:nvSpPr>
          <p:cNvPr id="7" name="TextBox 6">
            <a:extLst>
              <a:ext uri="{FF2B5EF4-FFF2-40B4-BE49-F238E27FC236}">
                <a16:creationId xmlns:a16="http://schemas.microsoft.com/office/drawing/2014/main" id="{072E53D8-5BAE-AD73-C7A7-0BF2D2387E13}"/>
              </a:ext>
            </a:extLst>
          </p:cNvPr>
          <p:cNvSpPr txBox="1"/>
          <p:nvPr/>
        </p:nvSpPr>
        <p:spPr>
          <a:xfrm>
            <a:off x="536448" y="1681011"/>
            <a:ext cx="10569388" cy="400110"/>
          </a:xfrm>
          <a:prstGeom prst="rect">
            <a:avLst/>
          </a:prstGeom>
          <a:noFill/>
        </p:spPr>
        <p:txBody>
          <a:bodyPr wrap="square" lIns="91440" tIns="45720" rIns="91440" bIns="45720" rtlCol="0" anchor="t">
            <a:spAutoFit/>
          </a:bodyPr>
          <a:lstStyle/>
          <a:p>
            <a:r>
              <a:rPr lang="en-US" sz="2000" b="1">
                <a:latin typeface="Aptos" panose="020B0004020202020204" pitchFamily="34" charset="0"/>
              </a:rPr>
              <a:t>DAFs offer donors the ability to donate </a:t>
            </a:r>
            <a:r>
              <a:rPr lang="en-US" sz="2000" b="1">
                <a:solidFill>
                  <a:schemeClr val="accent2">
                    <a:lumMod val="75000"/>
                  </a:schemeClr>
                </a:solidFill>
                <a:latin typeface="Aptos" panose="020B0004020202020204" pitchFamily="34" charset="0"/>
              </a:rPr>
              <a:t>a wide range of assets</a:t>
            </a:r>
            <a:r>
              <a:rPr lang="en-US" sz="2000" b="1">
                <a:latin typeface="Aptos" panose="020B0004020202020204" pitchFamily="34" charset="0"/>
              </a:rPr>
              <a:t>:</a:t>
            </a:r>
          </a:p>
        </p:txBody>
      </p:sp>
      <p:cxnSp>
        <p:nvCxnSpPr>
          <p:cNvPr id="6" name="Straight Connector 5">
            <a:extLst>
              <a:ext uri="{FF2B5EF4-FFF2-40B4-BE49-F238E27FC236}">
                <a16:creationId xmlns:a16="http://schemas.microsoft.com/office/drawing/2014/main" id="{EBA5330B-6330-E92B-3946-DC6C17DF065C}"/>
              </a:ext>
            </a:extLst>
          </p:cNvPr>
          <p:cNvCxnSpPr/>
          <p:nvPr/>
        </p:nvCxnSpPr>
        <p:spPr>
          <a:xfrm>
            <a:off x="609599" y="2190402"/>
            <a:ext cx="1069848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0D0A956-678D-FCE7-5326-FC9826278C86}"/>
              </a:ext>
            </a:extLst>
          </p:cNvPr>
          <p:cNvSpPr txBox="1"/>
          <p:nvPr/>
        </p:nvSpPr>
        <p:spPr>
          <a:xfrm>
            <a:off x="7918704" y="2775203"/>
            <a:ext cx="3430036" cy="1200329"/>
          </a:xfrm>
          <a:prstGeom prst="rect">
            <a:avLst/>
          </a:prstGeom>
          <a:noFill/>
        </p:spPr>
        <p:txBody>
          <a:bodyPr wrap="square" rtlCol="0">
            <a:spAutoFit/>
          </a:bodyPr>
          <a:lstStyle/>
          <a:p>
            <a:r>
              <a:rPr lang="en-US">
                <a:solidFill>
                  <a:schemeClr val="bg1"/>
                </a:solidFill>
                <a:latin typeface="Aptos" panose="020B0004020202020204" pitchFamily="34" charset="0"/>
              </a:rPr>
              <a:t>Direct contribution affords donors </a:t>
            </a:r>
            <a:r>
              <a:rPr lang="en-US" b="1">
                <a:solidFill>
                  <a:schemeClr val="bg1"/>
                </a:solidFill>
                <a:latin typeface="Aptos" panose="020B0004020202020204" pitchFamily="34" charset="0"/>
              </a:rPr>
              <a:t>significant </a:t>
            </a:r>
            <a:r>
              <a:rPr lang="en-US" sz="1800" b="1">
                <a:solidFill>
                  <a:schemeClr val="bg1"/>
                </a:solidFill>
                <a:latin typeface="Aptos" panose="020B0004020202020204" pitchFamily="34" charset="0"/>
              </a:rPr>
              <a:t>tax </a:t>
            </a:r>
            <a:br>
              <a:rPr lang="en-US" sz="1800" b="1">
                <a:solidFill>
                  <a:schemeClr val="bg1"/>
                </a:solidFill>
                <a:latin typeface="Aptos" panose="020B0004020202020204" pitchFamily="34" charset="0"/>
              </a:rPr>
            </a:br>
            <a:r>
              <a:rPr lang="en-US" sz="1800" b="1">
                <a:solidFill>
                  <a:schemeClr val="bg1"/>
                </a:solidFill>
                <a:latin typeface="Aptos" panose="020B0004020202020204" pitchFamily="34" charset="0"/>
              </a:rPr>
              <a:t>savings </a:t>
            </a:r>
            <a:r>
              <a:rPr lang="en-US" sz="1800">
                <a:solidFill>
                  <a:schemeClr val="bg1"/>
                </a:solidFill>
                <a:latin typeface="Aptos" panose="020B0004020202020204" pitchFamily="34" charset="0"/>
              </a:rPr>
              <a:t>over donating the </a:t>
            </a:r>
            <a:r>
              <a:rPr lang="en-US" sz="1800" spc="-20">
                <a:solidFill>
                  <a:schemeClr val="bg1"/>
                </a:solidFill>
                <a:latin typeface="Aptos" panose="020B0004020202020204" pitchFamily="34" charset="0"/>
              </a:rPr>
              <a:t>proceeds from the assets’ sale.</a:t>
            </a:r>
          </a:p>
        </p:txBody>
      </p:sp>
    </p:spTree>
    <p:extLst>
      <p:ext uri="{BB962C8B-B14F-4D97-AF65-F5344CB8AC3E}">
        <p14:creationId xmlns:p14="http://schemas.microsoft.com/office/powerpoint/2010/main" val="4017503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A7A7-3698-647A-60E8-2F70F2D7F3A0}"/>
              </a:ext>
            </a:extLst>
          </p:cNvPr>
          <p:cNvSpPr>
            <a:spLocks noGrp="1"/>
          </p:cNvSpPr>
          <p:nvPr>
            <p:ph type="title"/>
          </p:nvPr>
        </p:nvSpPr>
        <p:spPr/>
        <p:txBody>
          <a:bodyPr/>
          <a:lstStyle/>
          <a:p>
            <a:r>
              <a:rPr lang="en-US" sz="2800" b="1">
                <a:solidFill>
                  <a:schemeClr val="accent2">
                    <a:lumMod val="75000"/>
                  </a:schemeClr>
                </a:solidFill>
                <a:latin typeface="Aptos"/>
              </a:rPr>
              <a:t>Charities Can</a:t>
            </a:r>
            <a:r>
              <a:rPr lang="en-US" sz="2800">
                <a:solidFill>
                  <a:schemeClr val="accent2">
                    <a:lumMod val="75000"/>
                  </a:schemeClr>
                </a:solidFill>
                <a:latin typeface="Aptos"/>
              </a:rPr>
              <a:t> </a:t>
            </a:r>
            <a:r>
              <a:rPr lang="en-US" sz="2800">
                <a:latin typeface="Aptos"/>
              </a:rPr>
              <a:t>Partner With a DAF to Accept Complex Assets</a:t>
            </a:r>
          </a:p>
        </p:txBody>
      </p:sp>
      <p:sp>
        <p:nvSpPr>
          <p:cNvPr id="3" name="TextBox 2">
            <a:extLst>
              <a:ext uri="{FF2B5EF4-FFF2-40B4-BE49-F238E27FC236}">
                <a16:creationId xmlns:a16="http://schemas.microsoft.com/office/drawing/2014/main" id="{7C21D922-A738-71C6-DFCE-962A1D7465D6}"/>
              </a:ext>
            </a:extLst>
          </p:cNvPr>
          <p:cNvSpPr txBox="1"/>
          <p:nvPr/>
        </p:nvSpPr>
        <p:spPr>
          <a:xfrm>
            <a:off x="609600" y="2001050"/>
            <a:ext cx="5996473" cy="2554545"/>
          </a:xfrm>
          <a:prstGeom prst="rect">
            <a:avLst/>
          </a:prstGeom>
          <a:noFill/>
        </p:spPr>
        <p:txBody>
          <a:bodyPr wrap="square" rtlCol="0">
            <a:spAutoFit/>
          </a:bodyPr>
          <a:lstStyle/>
          <a:p>
            <a:pPr marL="342900" indent="-342900">
              <a:buFont typeface="Aptos" panose="020B0004020202020204" pitchFamily="34" charset="0"/>
              <a:buChar char="–"/>
            </a:pPr>
            <a:r>
              <a:rPr lang="en-US" sz="2000">
                <a:latin typeface="Aptos" panose="020B0004020202020204" pitchFamily="34" charset="0"/>
              </a:rPr>
              <a:t>Conduct an honest assessment of your </a:t>
            </a:r>
            <a:r>
              <a:rPr lang="en-US" sz="2000" spc="-20">
                <a:latin typeface="Aptos" panose="020B0004020202020204" pitchFamily="34" charset="0"/>
              </a:rPr>
              <a:t>organization’s ability to </a:t>
            </a:r>
            <a:r>
              <a:rPr lang="en-US" sz="2000" b="1" spc="-20">
                <a:solidFill>
                  <a:schemeClr val="accent2">
                    <a:lumMod val="75000"/>
                  </a:schemeClr>
                </a:solidFill>
                <a:latin typeface="Aptos" panose="020B0004020202020204" pitchFamily="34" charset="0"/>
              </a:rPr>
              <a:t>accept the assets</a:t>
            </a:r>
            <a:r>
              <a:rPr lang="en-US" sz="2000" spc="-20">
                <a:latin typeface="Aptos" panose="020B0004020202020204" pitchFamily="34" charset="0"/>
              </a:rPr>
              <a:t> your </a:t>
            </a:r>
            <a:r>
              <a:rPr lang="en-US" sz="2000">
                <a:latin typeface="Aptos" panose="020B0004020202020204" pitchFamily="34" charset="0"/>
              </a:rPr>
              <a:t>donors might be looking to give.</a:t>
            </a:r>
          </a:p>
          <a:p>
            <a:pPr marL="342900" indent="-342900">
              <a:buFont typeface="Aptos" panose="020B0004020202020204" pitchFamily="34" charset="0"/>
              <a:buChar char="–"/>
            </a:pPr>
            <a:endParaRPr lang="en-US" sz="2000">
              <a:latin typeface="Aptos" panose="020B0004020202020204" pitchFamily="34" charset="0"/>
            </a:endParaRPr>
          </a:p>
          <a:p>
            <a:pPr marL="342900" indent="-342900">
              <a:buFont typeface="Aptos" panose="020B0004020202020204" pitchFamily="34" charset="0"/>
              <a:buChar char="–"/>
            </a:pPr>
            <a:r>
              <a:rPr lang="en-US" sz="2000" spc="-20">
                <a:latin typeface="Aptos" panose="020B0004020202020204" pitchFamily="34" charset="0"/>
              </a:rPr>
              <a:t>Some organizations might be good candidates </a:t>
            </a:r>
            <a:br>
              <a:rPr lang="en-US" sz="2000">
                <a:latin typeface="Aptos" panose="020B0004020202020204" pitchFamily="34" charset="0"/>
              </a:rPr>
            </a:br>
            <a:r>
              <a:rPr lang="en-US" sz="2000" spc="20">
                <a:latin typeface="Aptos" panose="020B0004020202020204" pitchFamily="34" charset="0"/>
              </a:rPr>
              <a:t>for a </a:t>
            </a:r>
            <a:r>
              <a:rPr lang="en-US" sz="2000" b="1" spc="20">
                <a:solidFill>
                  <a:schemeClr val="accent2">
                    <a:lumMod val="75000"/>
                  </a:schemeClr>
                </a:solidFill>
                <a:latin typeface="Aptos" panose="020B0004020202020204" pitchFamily="34" charset="0"/>
              </a:rPr>
              <a:t>designated fund</a:t>
            </a:r>
            <a:r>
              <a:rPr lang="en-US" sz="2000" spc="20">
                <a:latin typeface="Aptos" panose="020B0004020202020204" pitchFamily="34" charset="0"/>
              </a:rPr>
              <a:t>, to which donors can </a:t>
            </a:r>
            <a:r>
              <a:rPr lang="en-US" sz="2000">
                <a:latin typeface="Aptos" panose="020B0004020202020204" pitchFamily="34" charset="0"/>
              </a:rPr>
              <a:t>contribute their illiquid gifts for your </a:t>
            </a:r>
            <a:br>
              <a:rPr lang="en-US" sz="2000">
                <a:latin typeface="Aptos" panose="020B0004020202020204" pitchFamily="34" charset="0"/>
              </a:rPr>
            </a:br>
            <a:r>
              <a:rPr lang="en-US" sz="2000">
                <a:latin typeface="Aptos" panose="020B0004020202020204" pitchFamily="34" charset="0"/>
              </a:rPr>
              <a:t>organization’s benefit.</a:t>
            </a:r>
          </a:p>
        </p:txBody>
      </p:sp>
      <p:pic>
        <p:nvPicPr>
          <p:cNvPr id="4" name="Picture 3">
            <a:extLst>
              <a:ext uri="{FF2B5EF4-FFF2-40B4-BE49-F238E27FC236}">
                <a16:creationId xmlns:a16="http://schemas.microsoft.com/office/drawing/2014/main" id="{A5BA6D7C-AD41-A60C-CC80-DBB3B3ACF58A}"/>
              </a:ext>
            </a:extLst>
          </p:cNvPr>
          <p:cNvPicPr>
            <a:picLocks noChangeAspect="1"/>
          </p:cNvPicPr>
          <p:nvPr/>
        </p:nvPicPr>
        <p:blipFill>
          <a:blip r:embed="rId3">
            <a:extLst>
              <a:ext uri="{28A0092B-C50C-407E-A947-70E740481C1C}">
                <a14:useLocalDpi xmlns:a14="http://schemas.microsoft.com/office/drawing/2010/main" val="0"/>
              </a:ext>
            </a:extLst>
          </a:blip>
          <a:srcRect l="24459" t="16963" r="31469" b="16963"/>
          <a:stretch/>
        </p:blipFill>
        <p:spPr>
          <a:xfrm>
            <a:off x="7543800" y="2112264"/>
            <a:ext cx="3712464" cy="3712464"/>
          </a:xfrm>
          <a:prstGeom prst="rect">
            <a:avLst/>
          </a:prstGeom>
        </p:spPr>
      </p:pic>
      <p:pic>
        <p:nvPicPr>
          <p:cNvPr id="6" name="Picture 5" descr="A graph on a screen&#10;&#10;AI-generated content may be incorrect.">
            <a:extLst>
              <a:ext uri="{FF2B5EF4-FFF2-40B4-BE49-F238E27FC236}">
                <a16:creationId xmlns:a16="http://schemas.microsoft.com/office/drawing/2014/main" id="{56D20E46-EDCA-DD30-F65B-E8A7D28D9BC0}"/>
              </a:ext>
            </a:extLst>
          </p:cNvPr>
          <p:cNvPicPr>
            <a:picLocks noChangeAspect="1"/>
          </p:cNvPicPr>
          <p:nvPr/>
        </p:nvPicPr>
        <p:blipFill>
          <a:blip r:embed="rId4">
            <a:extLst>
              <a:ext uri="{28A0092B-C50C-407E-A947-70E740481C1C}">
                <a14:useLocalDpi xmlns:a14="http://schemas.microsoft.com/office/drawing/2010/main" val="0"/>
              </a:ext>
            </a:extLst>
          </a:blip>
          <a:srcRect l="41977" t="7070" r="6395"/>
          <a:stretch/>
        </p:blipFill>
        <p:spPr>
          <a:xfrm>
            <a:off x="7543800" y="2112264"/>
            <a:ext cx="3712464" cy="3712464"/>
          </a:xfrm>
          <a:prstGeom prst="rect">
            <a:avLst/>
          </a:prstGeom>
        </p:spPr>
      </p:pic>
    </p:spTree>
    <p:extLst>
      <p:ext uri="{BB962C8B-B14F-4D97-AF65-F5344CB8AC3E}">
        <p14:creationId xmlns:p14="http://schemas.microsoft.com/office/powerpoint/2010/main" val="2236225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
            <a:extLst>
              <a:ext uri="{FF2B5EF4-FFF2-40B4-BE49-F238E27FC236}">
                <a16:creationId xmlns:a16="http://schemas.microsoft.com/office/drawing/2014/main" id="{F1232952-E49B-4ECB-B600-7163EEC8F9AA}"/>
              </a:ext>
            </a:extLst>
          </p:cNvPr>
          <p:cNvSpPr>
            <a:spLocks noGrp="1"/>
          </p:cNvSpPr>
          <p:nvPr>
            <p:ph idx="1"/>
          </p:nvPr>
        </p:nvSpPr>
        <p:spPr>
          <a:xfrm>
            <a:off x="1095375" y="1659616"/>
            <a:ext cx="9566287" cy="386456"/>
          </a:xfrm>
        </p:spPr>
        <p:txBody>
          <a:bodyPr/>
          <a:lstStyle/>
          <a:p>
            <a:r>
              <a:rPr lang="en-US" b="0">
                <a:solidFill>
                  <a:schemeClr val="tx1"/>
                </a:solidFill>
              </a:rPr>
              <a:t>NPT evaluates contributions by considering the following:</a:t>
            </a:r>
          </a:p>
        </p:txBody>
      </p:sp>
      <p:sp>
        <p:nvSpPr>
          <p:cNvPr id="6" name="Title 3">
            <a:extLst>
              <a:ext uri="{FF2B5EF4-FFF2-40B4-BE49-F238E27FC236}">
                <a16:creationId xmlns:a16="http://schemas.microsoft.com/office/drawing/2014/main" id="{F85ABFBF-20AF-4B55-AAC5-6C8BA257E462}"/>
              </a:ext>
            </a:extLst>
          </p:cNvPr>
          <p:cNvSpPr>
            <a:spLocks noGrp="1"/>
          </p:cNvSpPr>
          <p:nvPr>
            <p:ph type="title"/>
          </p:nvPr>
        </p:nvSpPr>
        <p:spPr>
          <a:xfrm>
            <a:off x="432032" y="670339"/>
            <a:ext cx="11759967" cy="597122"/>
          </a:xfrm>
        </p:spPr>
        <p:txBody>
          <a:bodyPr>
            <a:noAutofit/>
          </a:bodyPr>
          <a:lstStyle/>
          <a:p>
            <a:r>
              <a:rPr lang="en-US" sz="2800" b="1" spc="-20">
                <a:solidFill>
                  <a:srgbClr val="C15015"/>
                </a:solidFill>
              </a:rPr>
              <a:t>DAF Considerations </a:t>
            </a:r>
            <a:r>
              <a:rPr lang="en-US" sz="2800" spc="-20"/>
              <a:t>| NPT’s Illiquid Asset Contribution Guidelines</a:t>
            </a:r>
          </a:p>
        </p:txBody>
      </p:sp>
      <p:pic>
        <p:nvPicPr>
          <p:cNvPr id="9" name="Graphic 8" descr="Contract outline">
            <a:extLst>
              <a:ext uri="{FF2B5EF4-FFF2-40B4-BE49-F238E27FC236}">
                <a16:creationId xmlns:a16="http://schemas.microsoft.com/office/drawing/2014/main" id="{979DA120-CABA-EDCF-40CA-5EFF8C35CE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099" y="1485763"/>
            <a:ext cx="676276" cy="676276"/>
          </a:xfrm>
          <a:prstGeom prst="rect">
            <a:avLst/>
          </a:prstGeom>
        </p:spPr>
      </p:pic>
      <p:sp>
        <p:nvSpPr>
          <p:cNvPr id="2" name="TextBox 1">
            <a:extLst>
              <a:ext uri="{FF2B5EF4-FFF2-40B4-BE49-F238E27FC236}">
                <a16:creationId xmlns:a16="http://schemas.microsoft.com/office/drawing/2014/main" id="{5758E58E-982D-05F4-B126-AFADD25EE426}"/>
              </a:ext>
            </a:extLst>
          </p:cNvPr>
          <p:cNvSpPr txBox="1"/>
          <p:nvPr/>
        </p:nvSpPr>
        <p:spPr>
          <a:xfrm>
            <a:off x="647699" y="2666999"/>
            <a:ext cx="3371915"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2000" b="1">
                <a:solidFill>
                  <a:srgbClr val="C15015"/>
                </a:solidFill>
                <a:latin typeface="Aptos" panose="020B0004020202020204" pitchFamily="34" charset="0"/>
                <a:cs typeface="Arial"/>
              </a:rPr>
              <a:t>Ownership</a:t>
            </a:r>
          </a:p>
          <a:p>
            <a:pPr marL="342900" indent="-342900">
              <a:spcBef>
                <a:spcPts val="600"/>
              </a:spcBef>
              <a:buFont typeface="Aptos" panose="020B0004020202020204" pitchFamily="34" charset="0"/>
              <a:buChar char="–"/>
            </a:pPr>
            <a:r>
              <a:rPr lang="en-US" sz="2000">
                <a:latin typeface="Aptos" panose="020B0004020202020204" pitchFamily="34" charset="0"/>
                <a:cs typeface="Arial"/>
              </a:rPr>
              <a:t>Who owns the asset? Is ownership transferable?</a:t>
            </a:r>
          </a:p>
          <a:p>
            <a:pPr marL="342900" indent="-342900">
              <a:spcBef>
                <a:spcPts val="600"/>
              </a:spcBef>
              <a:buFont typeface="Aptos" panose="020B0004020202020204" pitchFamily="34" charset="0"/>
              <a:buChar char="–"/>
            </a:pPr>
            <a:r>
              <a:rPr lang="en-US" sz="2000">
                <a:latin typeface="Aptos" panose="020B0004020202020204" pitchFamily="34" charset="0"/>
                <a:cs typeface="Arial"/>
              </a:rPr>
              <a:t>Are there restrictions?  </a:t>
            </a:r>
            <a:br>
              <a:rPr lang="en-US" sz="2000">
                <a:latin typeface="Aptos" panose="020B0004020202020204" pitchFamily="34" charset="0"/>
                <a:cs typeface="Arial"/>
              </a:rPr>
            </a:br>
            <a:br>
              <a:rPr lang="en-US" sz="2000">
                <a:latin typeface="Aptos" panose="020B0004020202020204" pitchFamily="34" charset="0"/>
                <a:cs typeface="Arial"/>
              </a:rPr>
            </a:br>
            <a:endParaRPr lang="en-US" sz="2000">
              <a:latin typeface="Aptos" panose="020B0004020202020204" pitchFamily="34" charset="0"/>
              <a:cs typeface="Arial"/>
            </a:endParaRPr>
          </a:p>
        </p:txBody>
      </p:sp>
      <p:sp>
        <p:nvSpPr>
          <p:cNvPr id="5" name="TextBox 4">
            <a:extLst>
              <a:ext uri="{FF2B5EF4-FFF2-40B4-BE49-F238E27FC236}">
                <a16:creationId xmlns:a16="http://schemas.microsoft.com/office/drawing/2014/main" id="{0063F1F8-51E9-5D1B-F948-E454CEAACF79}"/>
              </a:ext>
            </a:extLst>
          </p:cNvPr>
          <p:cNvSpPr txBox="1"/>
          <p:nvPr/>
        </p:nvSpPr>
        <p:spPr>
          <a:xfrm>
            <a:off x="4552884" y="2666999"/>
            <a:ext cx="337191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2000" b="1">
                <a:solidFill>
                  <a:srgbClr val="C15015"/>
                </a:solidFill>
                <a:latin typeface="Aptos" panose="020B0004020202020204" pitchFamily="34" charset="0"/>
                <a:cs typeface="Arial"/>
              </a:rPr>
              <a:t>Risk &amp; Cost</a:t>
            </a:r>
          </a:p>
          <a:p>
            <a:pPr marL="342900" indent="-342900">
              <a:spcBef>
                <a:spcPts val="600"/>
              </a:spcBef>
              <a:buFont typeface="Aptos" panose="020B0004020202020204" pitchFamily="34" charset="0"/>
              <a:buChar char="–"/>
            </a:pPr>
            <a:r>
              <a:rPr lang="en-US" sz="2000">
                <a:latin typeface="Aptos" panose="020B0004020202020204" pitchFamily="34" charset="0"/>
                <a:cs typeface="Arial"/>
              </a:rPr>
              <a:t>Are there liabilities, legal risks, or holding costs?</a:t>
            </a:r>
          </a:p>
          <a:p>
            <a:pPr marL="342900" indent="-342900">
              <a:spcBef>
                <a:spcPts val="600"/>
              </a:spcBef>
              <a:buFont typeface="Aptos" panose="020B0004020202020204" pitchFamily="34" charset="0"/>
              <a:buChar char="–"/>
            </a:pPr>
            <a:r>
              <a:rPr lang="en-US" sz="2000">
                <a:latin typeface="Aptos" panose="020B0004020202020204" pitchFamily="34" charset="0"/>
                <a:cs typeface="Arial"/>
              </a:rPr>
              <a:t>Are there tax concerns? </a:t>
            </a:r>
          </a:p>
          <a:p>
            <a:pPr marL="285750" indent="-285750">
              <a:spcBef>
                <a:spcPts val="600"/>
              </a:spcBef>
              <a:buFont typeface="Arial"/>
              <a:buChar char="•"/>
            </a:pPr>
            <a:endParaRPr lang="en-US" sz="2000">
              <a:latin typeface="Aptos" panose="020B0004020202020204" pitchFamily="34" charset="0"/>
              <a:cs typeface="Arial"/>
            </a:endParaRPr>
          </a:p>
          <a:p>
            <a:pPr>
              <a:spcBef>
                <a:spcPts val="600"/>
              </a:spcBef>
            </a:pPr>
            <a:r>
              <a:rPr lang="en-US" sz="2000">
                <a:latin typeface="Aptos" panose="020B0004020202020204" pitchFamily="34" charset="0"/>
                <a:cs typeface="Arial"/>
              </a:rPr>
              <a:t> </a:t>
            </a:r>
            <a:br>
              <a:rPr lang="en-US" sz="2000">
                <a:latin typeface="Aptos" panose="020B0004020202020204" pitchFamily="34" charset="0"/>
                <a:cs typeface="Arial"/>
              </a:rPr>
            </a:br>
            <a:br>
              <a:rPr lang="en-US" sz="2000">
                <a:latin typeface="Aptos" panose="020B0004020202020204" pitchFamily="34" charset="0"/>
                <a:cs typeface="Arial"/>
              </a:rPr>
            </a:br>
            <a:endParaRPr lang="en-US" sz="2000">
              <a:latin typeface="Aptos" panose="020B0004020202020204" pitchFamily="34" charset="0"/>
              <a:cs typeface="Arial"/>
            </a:endParaRPr>
          </a:p>
        </p:txBody>
      </p:sp>
      <p:sp>
        <p:nvSpPr>
          <p:cNvPr id="7" name="TextBox 6">
            <a:extLst>
              <a:ext uri="{FF2B5EF4-FFF2-40B4-BE49-F238E27FC236}">
                <a16:creationId xmlns:a16="http://schemas.microsoft.com/office/drawing/2014/main" id="{AE301460-0D2B-F22D-ECA3-BB6393FFDED8}"/>
              </a:ext>
            </a:extLst>
          </p:cNvPr>
          <p:cNvSpPr txBox="1"/>
          <p:nvPr/>
        </p:nvSpPr>
        <p:spPr>
          <a:xfrm>
            <a:off x="8549921" y="2666999"/>
            <a:ext cx="3149599" cy="24776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2000" b="1">
                <a:solidFill>
                  <a:srgbClr val="C15015"/>
                </a:solidFill>
                <a:latin typeface="Aptos"/>
                <a:cs typeface="Arial"/>
              </a:rPr>
              <a:t>Liquidity</a:t>
            </a:r>
          </a:p>
          <a:p>
            <a:pPr marL="342900" indent="-342900">
              <a:spcBef>
                <a:spcPts val="600"/>
              </a:spcBef>
              <a:buFont typeface="Aptos" panose="020B0004020202020204" pitchFamily="34" charset="0"/>
              <a:buChar char="–"/>
            </a:pPr>
            <a:r>
              <a:rPr lang="en-US" sz="2000">
                <a:latin typeface="Aptos"/>
                <a:cs typeface="Arial"/>
              </a:rPr>
              <a:t>Can the asset be sold?</a:t>
            </a:r>
          </a:p>
          <a:p>
            <a:pPr marL="342900" indent="-342900">
              <a:spcBef>
                <a:spcPts val="600"/>
              </a:spcBef>
              <a:buFont typeface="Aptos" panose="020B0004020202020204" pitchFamily="34" charset="0"/>
              <a:buChar char="–"/>
            </a:pPr>
            <a:r>
              <a:rPr lang="en-US" sz="2000">
                <a:latin typeface="Aptos"/>
                <a:cs typeface="Arial"/>
              </a:rPr>
              <a:t>How long will it take to liquidate? </a:t>
            </a:r>
            <a:endParaRPr lang="en-US" sz="2000" b="1">
              <a:latin typeface="Aptos"/>
              <a:cs typeface="Arial"/>
            </a:endParaRPr>
          </a:p>
          <a:p>
            <a:pPr>
              <a:spcBef>
                <a:spcPts val="600"/>
              </a:spcBef>
            </a:pPr>
            <a:br>
              <a:rPr lang="en-US" sz="2000">
                <a:latin typeface="Aptos" panose="020B0004020202020204" pitchFamily="34" charset="0"/>
                <a:cs typeface="Arial"/>
              </a:rPr>
            </a:br>
            <a:br>
              <a:rPr lang="en-US" sz="2000">
                <a:latin typeface="Aptos" panose="020B0004020202020204" pitchFamily="34" charset="0"/>
                <a:cs typeface="Arial"/>
              </a:rPr>
            </a:br>
            <a:endParaRPr lang="en-US" sz="2000">
              <a:latin typeface="Aptos" panose="020B0004020202020204" pitchFamily="34" charset="0"/>
              <a:cs typeface="Arial"/>
            </a:endParaRPr>
          </a:p>
        </p:txBody>
      </p:sp>
      <p:sp>
        <p:nvSpPr>
          <p:cNvPr id="10" name="Content Placeholder 1">
            <a:extLst>
              <a:ext uri="{FF2B5EF4-FFF2-40B4-BE49-F238E27FC236}">
                <a16:creationId xmlns:a16="http://schemas.microsoft.com/office/drawing/2014/main" id="{B356B9AC-5526-58A7-14A4-C5DC5FB8FB07}"/>
              </a:ext>
            </a:extLst>
          </p:cNvPr>
          <p:cNvSpPr txBox="1">
            <a:spLocks/>
          </p:cNvSpPr>
          <p:nvPr/>
        </p:nvSpPr>
        <p:spPr>
          <a:xfrm>
            <a:off x="556331" y="4789460"/>
            <a:ext cx="9566287" cy="38645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ptos"/>
              </a:rPr>
              <a:t>NPT conducts a thorough due diligence process to determine whether an illiquid asset can be accepted into a donor-advised fund.</a:t>
            </a:r>
          </a:p>
        </p:txBody>
      </p:sp>
    </p:spTree>
    <p:extLst>
      <p:ext uri="{BB962C8B-B14F-4D97-AF65-F5344CB8AC3E}">
        <p14:creationId xmlns:p14="http://schemas.microsoft.com/office/powerpoint/2010/main" val="1185984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155D76"/>
            </a:gs>
            <a:gs pos="100000">
              <a:srgbClr val="174056"/>
            </a:gs>
          </a:gsLst>
          <a:lin ang="5400000" scaled="0"/>
        </a:gradFill>
        <a:effectLst/>
      </p:bgPr>
    </p:bg>
    <p:spTree>
      <p:nvGrpSpPr>
        <p:cNvPr id="1" name="">
          <a:extLst>
            <a:ext uri="{FF2B5EF4-FFF2-40B4-BE49-F238E27FC236}">
              <a16:creationId xmlns:a16="http://schemas.microsoft.com/office/drawing/2014/main" id="{03917064-F7D5-C6F8-2BC2-19003273DD7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4C3A1C-C94C-4E1B-84BF-080FA541D7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998"/>
            <a:ext cx="12191999" cy="6854004"/>
          </a:xfrm>
          <a:prstGeom prst="rect">
            <a:avLst/>
          </a:prstGeom>
        </p:spPr>
      </p:pic>
      <p:sp>
        <p:nvSpPr>
          <p:cNvPr id="7" name="TextBox 6">
            <a:extLst>
              <a:ext uri="{FF2B5EF4-FFF2-40B4-BE49-F238E27FC236}">
                <a16:creationId xmlns:a16="http://schemas.microsoft.com/office/drawing/2014/main" id="{20FCE148-04AE-EA0B-1D53-6961B94E781B}"/>
              </a:ext>
            </a:extLst>
          </p:cNvPr>
          <p:cNvSpPr txBox="1"/>
          <p:nvPr/>
        </p:nvSpPr>
        <p:spPr>
          <a:xfrm>
            <a:off x="1225166" y="2840582"/>
            <a:ext cx="6855144" cy="707886"/>
          </a:xfrm>
          <a:prstGeom prst="rect">
            <a:avLst/>
          </a:prstGeom>
          <a:noFill/>
        </p:spPr>
        <p:txBody>
          <a:bodyPr wrap="square" lIns="91440" tIns="45720" rIns="91440" bIns="45720" rtlCol="0" anchor="t">
            <a:spAutoFit/>
          </a:bodyPr>
          <a:lstStyle/>
          <a:p>
            <a:r>
              <a:rPr lang="en-US" sz="4000">
                <a:solidFill>
                  <a:schemeClr val="bg1"/>
                </a:solidFill>
                <a:latin typeface="Aptos" panose="020B0004020202020204" pitchFamily="34" charset="0"/>
                <a:cs typeface="Arial"/>
              </a:rPr>
              <a:t>Use Case</a:t>
            </a:r>
            <a:endParaRPr lang="en-US" sz="4000">
              <a:solidFill>
                <a:schemeClr val="bg1"/>
              </a:solidFill>
              <a:latin typeface="Aptos" panose="020B00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A3BE53F-F58D-C88A-D743-709B94123D11}"/>
              </a:ext>
            </a:extLst>
          </p:cNvPr>
          <p:cNvCxnSpPr>
            <a:cxnSpLocks/>
          </p:cNvCxnSpPr>
          <p:nvPr/>
        </p:nvCxnSpPr>
        <p:spPr>
          <a:xfrm flipH="1">
            <a:off x="1328167" y="3679136"/>
            <a:ext cx="21945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A50DEF3-EB21-1661-D3B3-90A0C4A818E9}"/>
              </a:ext>
            </a:extLst>
          </p:cNvPr>
          <p:cNvSpPr txBox="1"/>
          <p:nvPr/>
        </p:nvSpPr>
        <p:spPr>
          <a:xfrm>
            <a:off x="507195" y="3878743"/>
            <a:ext cx="8227671" cy="461665"/>
          </a:xfrm>
          <a:prstGeom prst="rect">
            <a:avLst/>
          </a:prstGeom>
          <a:noFill/>
        </p:spPr>
        <p:txBody>
          <a:bodyPr wrap="square">
            <a:spAutoFit/>
          </a:bodyPr>
          <a:lstStyle/>
          <a:p>
            <a:pPr marL="731520"/>
            <a:r>
              <a:rPr lang="en-US" sz="2400">
                <a:solidFill>
                  <a:schemeClr val="bg1"/>
                </a:solidFill>
                <a:latin typeface="Aptos" panose="020B0004020202020204" pitchFamily="34" charset="0"/>
              </a:rPr>
              <a:t>Illiquid Assets </a:t>
            </a:r>
            <a:endParaRPr lang="en-US" sz="2400" b="1">
              <a:solidFill>
                <a:schemeClr val="bg1"/>
              </a:solidFill>
              <a:latin typeface="Aptos" panose="020B0004020202020204" pitchFamily="34" charset="0"/>
            </a:endParaRPr>
          </a:p>
        </p:txBody>
      </p:sp>
    </p:spTree>
    <p:extLst>
      <p:ext uri="{BB962C8B-B14F-4D97-AF65-F5344CB8AC3E}">
        <p14:creationId xmlns:p14="http://schemas.microsoft.com/office/powerpoint/2010/main" val="3494100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57CF01-020B-C5FD-2D0F-E92EC178E2BB}"/>
              </a:ext>
            </a:extLst>
          </p:cNvPr>
          <p:cNvSpPr>
            <a:spLocks noGrp="1"/>
          </p:cNvSpPr>
          <p:nvPr>
            <p:ph idx="1"/>
          </p:nvPr>
        </p:nvSpPr>
        <p:spPr>
          <a:xfrm>
            <a:off x="1603512" y="1802016"/>
            <a:ext cx="9715277" cy="386456"/>
          </a:xfrm>
        </p:spPr>
        <p:txBody>
          <a:bodyPr vert="horz" lIns="91440" tIns="45720" rIns="91440" bIns="45720" rtlCol="0" anchor="t">
            <a:noAutofit/>
          </a:bodyPr>
          <a:lstStyle/>
          <a:p>
            <a:pPr marL="0" indent="0">
              <a:buNone/>
            </a:pPr>
            <a:r>
              <a:rPr lang="en-US" sz="2000" b="1">
                <a:latin typeface="Aptos" panose="020B0004020202020204" pitchFamily="34" charset="0"/>
              </a:rPr>
              <a:t>Organization</a:t>
            </a:r>
          </a:p>
          <a:p>
            <a:pPr marL="0" indent="0">
              <a:buNone/>
            </a:pPr>
            <a:r>
              <a:rPr lang="en-US" sz="2000">
                <a:latin typeface="Aptos" panose="020B0004020202020204" pitchFamily="34" charset="0"/>
              </a:rPr>
              <a:t>Hopewell Community Health, a regional nonprofit offering mental health services and crisis response programs.</a:t>
            </a:r>
          </a:p>
          <a:p>
            <a:pPr marL="0" indent="0">
              <a:buNone/>
            </a:pPr>
            <a:endParaRPr lang="en-US" sz="2000">
              <a:latin typeface="Aptos" panose="020B0004020202020204" pitchFamily="34" charset="0"/>
            </a:endParaRPr>
          </a:p>
          <a:p>
            <a:pPr marL="0" indent="0">
              <a:buNone/>
            </a:pPr>
            <a:r>
              <a:rPr lang="en-US" sz="2000" b="1">
                <a:latin typeface="Aptos" panose="020B0004020202020204" pitchFamily="34" charset="0"/>
              </a:rPr>
              <a:t>Challenge</a:t>
            </a:r>
          </a:p>
          <a:p>
            <a:pPr marL="0" indent="0">
              <a:buNone/>
            </a:pPr>
            <a:r>
              <a:rPr lang="en-US" sz="2000">
                <a:latin typeface="Aptos"/>
              </a:rPr>
              <a:t>Hopewell regularly received DAF gifts, but they weren’t actively segmenting them. They also had little infrastructure to solicit complex gifts.</a:t>
            </a:r>
          </a:p>
          <a:p>
            <a:pPr marL="0" indent="0">
              <a:buNone/>
            </a:pPr>
            <a:endParaRPr lang="en-US" sz="2000">
              <a:latin typeface="Aptos" panose="020B0004020202020204" pitchFamily="34" charset="0"/>
            </a:endParaRPr>
          </a:p>
          <a:p>
            <a:pPr marL="0" indent="0">
              <a:buNone/>
            </a:pPr>
            <a:endParaRPr lang="en-US" sz="2000">
              <a:latin typeface="Aptos" panose="020B0004020202020204" pitchFamily="34" charset="0"/>
            </a:endParaRPr>
          </a:p>
          <a:p>
            <a:pPr marL="0" indent="0">
              <a:buNone/>
            </a:pPr>
            <a:endParaRPr lang="en-US" sz="2000">
              <a:latin typeface="Aptos" panose="020B0004020202020204" pitchFamily="34" charset="0"/>
            </a:endParaRPr>
          </a:p>
          <a:p>
            <a:pPr marL="0" indent="0">
              <a:buNone/>
            </a:pPr>
            <a:r>
              <a:rPr lang="en-US" sz="2000">
                <a:latin typeface="Aptos" panose="020B0004020202020204" pitchFamily="34" charset="0"/>
              </a:rPr>
              <a:t> </a:t>
            </a:r>
          </a:p>
        </p:txBody>
      </p:sp>
      <p:sp>
        <p:nvSpPr>
          <p:cNvPr id="3" name="Title 2">
            <a:extLst>
              <a:ext uri="{FF2B5EF4-FFF2-40B4-BE49-F238E27FC236}">
                <a16:creationId xmlns:a16="http://schemas.microsoft.com/office/drawing/2014/main" id="{645A4C82-BCDB-9AF2-E34C-1D127E9B3487}"/>
              </a:ext>
            </a:extLst>
          </p:cNvPr>
          <p:cNvSpPr>
            <a:spLocks noGrp="1"/>
          </p:cNvSpPr>
          <p:nvPr>
            <p:ph type="title"/>
          </p:nvPr>
        </p:nvSpPr>
        <p:spPr/>
        <p:txBody>
          <a:bodyPr/>
          <a:lstStyle/>
          <a:p>
            <a:r>
              <a:rPr lang="en-US" sz="2800" b="1">
                <a:solidFill>
                  <a:schemeClr val="accent2">
                    <a:lumMod val="75000"/>
                  </a:schemeClr>
                </a:solidFill>
              </a:rPr>
              <a:t>Use Case: </a:t>
            </a:r>
            <a:r>
              <a:rPr lang="en-US" sz="2800"/>
              <a:t>The Situation</a:t>
            </a:r>
          </a:p>
        </p:txBody>
      </p:sp>
      <p:pic>
        <p:nvPicPr>
          <p:cNvPr id="5" name="Graphic 4" descr="Hierarchy outline">
            <a:extLst>
              <a:ext uri="{FF2B5EF4-FFF2-40B4-BE49-F238E27FC236}">
                <a16:creationId xmlns:a16="http://schemas.microsoft.com/office/drawing/2014/main" id="{2A91FD6E-DCF3-682F-4BB5-31D72560B75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9610" y="1805109"/>
            <a:ext cx="807721" cy="807721"/>
          </a:xfrm>
          <a:prstGeom prst="rect">
            <a:avLst/>
          </a:prstGeom>
        </p:spPr>
      </p:pic>
      <p:pic>
        <p:nvPicPr>
          <p:cNvPr id="6" name="Graphic 5" descr="Playbook outline">
            <a:extLst>
              <a:ext uri="{FF2B5EF4-FFF2-40B4-BE49-F238E27FC236}">
                <a16:creationId xmlns:a16="http://schemas.microsoft.com/office/drawing/2014/main" id="{769CFEE6-A1B1-02A0-C3BA-1AD96E34E4C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9610" y="3240151"/>
            <a:ext cx="805070" cy="805070"/>
          </a:xfrm>
          <a:prstGeom prst="rect">
            <a:avLst/>
          </a:prstGeom>
        </p:spPr>
      </p:pic>
    </p:spTree>
    <p:extLst>
      <p:ext uri="{BB962C8B-B14F-4D97-AF65-F5344CB8AC3E}">
        <p14:creationId xmlns:p14="http://schemas.microsoft.com/office/powerpoint/2010/main" val="171138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DF388-D87C-3A4B-E04F-860B6AC8E71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76C44F-CAF2-5AE7-5000-60E1D63AB7F0}"/>
              </a:ext>
            </a:extLst>
          </p:cNvPr>
          <p:cNvSpPr>
            <a:spLocks noGrp="1"/>
          </p:cNvSpPr>
          <p:nvPr>
            <p:ph idx="1"/>
          </p:nvPr>
        </p:nvSpPr>
        <p:spPr/>
        <p:txBody>
          <a:bodyPr/>
          <a:lstStyle/>
          <a:p>
            <a:pPr marL="0" indent="0">
              <a:buNone/>
            </a:pPr>
            <a:r>
              <a:rPr lang="en-US"/>
              <a:t> </a:t>
            </a:r>
          </a:p>
        </p:txBody>
      </p:sp>
      <p:sp>
        <p:nvSpPr>
          <p:cNvPr id="3" name="Title 2">
            <a:extLst>
              <a:ext uri="{FF2B5EF4-FFF2-40B4-BE49-F238E27FC236}">
                <a16:creationId xmlns:a16="http://schemas.microsoft.com/office/drawing/2014/main" id="{11067531-9000-3292-A316-151EE72AB2EF}"/>
              </a:ext>
            </a:extLst>
          </p:cNvPr>
          <p:cNvSpPr>
            <a:spLocks noGrp="1"/>
          </p:cNvSpPr>
          <p:nvPr>
            <p:ph type="title"/>
          </p:nvPr>
        </p:nvSpPr>
        <p:spPr/>
        <p:txBody>
          <a:bodyPr/>
          <a:lstStyle/>
          <a:p>
            <a:r>
              <a:rPr lang="en-US" sz="2800" b="1">
                <a:solidFill>
                  <a:srgbClr val="C15015"/>
                </a:solidFill>
              </a:rPr>
              <a:t>Use Case: </a:t>
            </a:r>
            <a:r>
              <a:rPr lang="en-US" sz="2800"/>
              <a:t>How Hopewell Activated DAF Donors</a:t>
            </a:r>
          </a:p>
        </p:txBody>
      </p:sp>
      <p:sp>
        <p:nvSpPr>
          <p:cNvPr id="5" name="Content Placeholder 1">
            <a:extLst>
              <a:ext uri="{FF2B5EF4-FFF2-40B4-BE49-F238E27FC236}">
                <a16:creationId xmlns:a16="http://schemas.microsoft.com/office/drawing/2014/main" id="{038425D6-100D-25A7-50DB-20DD8237CB6B}"/>
              </a:ext>
            </a:extLst>
          </p:cNvPr>
          <p:cNvSpPr txBox="1">
            <a:spLocks/>
          </p:cNvSpPr>
          <p:nvPr/>
        </p:nvSpPr>
        <p:spPr>
          <a:xfrm>
            <a:off x="809846" y="1978025"/>
            <a:ext cx="1077255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p>
        </p:txBody>
      </p:sp>
      <p:sp>
        <p:nvSpPr>
          <p:cNvPr id="11" name="TextBox 10">
            <a:extLst>
              <a:ext uri="{FF2B5EF4-FFF2-40B4-BE49-F238E27FC236}">
                <a16:creationId xmlns:a16="http://schemas.microsoft.com/office/drawing/2014/main" id="{DCDF5C4E-6483-9832-446E-D57F7A1F938E}"/>
              </a:ext>
            </a:extLst>
          </p:cNvPr>
          <p:cNvSpPr txBox="1"/>
          <p:nvPr/>
        </p:nvSpPr>
        <p:spPr>
          <a:xfrm>
            <a:off x="539610" y="1740565"/>
            <a:ext cx="10772554" cy="5078313"/>
          </a:xfrm>
          <a:prstGeom prst="rect">
            <a:avLst/>
          </a:prstGeom>
          <a:noFill/>
        </p:spPr>
        <p:txBody>
          <a:bodyPr wrap="square" lIns="91440" tIns="45720" rIns="91440" bIns="45720" numCol="2" spcCol="548640" rtlCol="0" anchor="t">
            <a:spAutoFit/>
          </a:bodyPr>
          <a:lstStyle/>
          <a:p>
            <a:r>
              <a:rPr lang="en-US" b="1">
                <a:solidFill>
                  <a:srgbClr val="C15015"/>
                </a:solidFill>
                <a:latin typeface="Aptos"/>
              </a:rPr>
              <a:t>Identified and Tagged DAF Donors</a:t>
            </a:r>
          </a:p>
          <a:p>
            <a:r>
              <a:rPr lang="en-US">
                <a:latin typeface="Aptos"/>
                <a:ea typeface="+mn-lt"/>
                <a:cs typeface="+mn-lt"/>
              </a:rPr>
              <a:t>Development team analyzed past gifts, matched them to donor records, and tagged known DAF donors in the CRM to enable targeted outreach.</a:t>
            </a:r>
            <a:endParaRPr lang="en-US">
              <a:latin typeface="Aptos"/>
            </a:endParaRPr>
          </a:p>
          <a:p>
            <a:endParaRPr lang="en-US">
              <a:latin typeface="Aptos" panose="020B0004020202020204" pitchFamily="34" charset="0"/>
            </a:endParaRPr>
          </a:p>
          <a:p>
            <a:r>
              <a:rPr lang="en-US" b="1">
                <a:solidFill>
                  <a:srgbClr val="C15015"/>
                </a:solidFill>
                <a:latin typeface="Aptos"/>
              </a:rPr>
              <a:t>Refined Appeal Language</a:t>
            </a:r>
          </a:p>
          <a:p>
            <a:r>
              <a:rPr lang="en-US">
                <a:latin typeface="Aptos"/>
                <a:ea typeface="+mn-lt"/>
                <a:cs typeface="+mn-lt"/>
              </a:rPr>
              <a:t>Solicitation materials were updated with DAF-specific giving instructions, making it easier for donors to act.</a:t>
            </a:r>
            <a:endParaRPr lang="en-US">
              <a:latin typeface="Aptos"/>
            </a:endParaRPr>
          </a:p>
          <a:p>
            <a:endParaRPr lang="en-US">
              <a:solidFill>
                <a:srgbClr val="C15015"/>
              </a:solidFill>
              <a:latin typeface="Aptos" panose="020B0004020202020204" pitchFamily="34" charset="0"/>
            </a:endParaRPr>
          </a:p>
          <a:p>
            <a:r>
              <a:rPr lang="en-US" b="1">
                <a:solidFill>
                  <a:srgbClr val="C15015"/>
                </a:solidFill>
                <a:latin typeface="Aptos"/>
              </a:rPr>
              <a:t>Segmented for Legacy Outreach</a:t>
            </a:r>
          </a:p>
          <a:p>
            <a:r>
              <a:rPr lang="en-US">
                <a:latin typeface="Aptos"/>
                <a:ea typeface="+mn-lt"/>
                <a:cs typeface="+mn-lt"/>
              </a:rPr>
              <a:t>DAF donors aged 60+ were invited to a legacy </a:t>
            </a:r>
            <a:r>
              <a:rPr lang="en-US" spc="-30">
                <a:latin typeface="Aptos"/>
                <a:ea typeface="+mn-lt"/>
                <a:cs typeface="+mn-lt"/>
              </a:rPr>
              <a:t>session, linking current giving to long-term impact.</a:t>
            </a:r>
            <a:endParaRPr lang="en-US" spc="-30">
              <a:latin typeface="Aptos"/>
            </a:endParaRPr>
          </a:p>
          <a:p>
            <a:endParaRPr lang="en-US">
              <a:latin typeface="Aptos" panose="020B0004020202020204" pitchFamily="34" charset="0"/>
            </a:endParaRPr>
          </a:p>
          <a:p>
            <a:endParaRPr lang="en-US" b="1">
              <a:solidFill>
                <a:srgbClr val="C15015"/>
              </a:solidFill>
              <a:latin typeface="Aptos"/>
            </a:endParaRPr>
          </a:p>
          <a:p>
            <a:endParaRPr lang="en-US" b="1">
              <a:solidFill>
                <a:srgbClr val="C15015"/>
              </a:solidFill>
              <a:latin typeface="Aptos"/>
            </a:endParaRPr>
          </a:p>
          <a:p>
            <a:endParaRPr lang="en-US" b="1">
              <a:solidFill>
                <a:srgbClr val="C15015"/>
              </a:solidFill>
              <a:latin typeface="Aptos"/>
            </a:endParaRPr>
          </a:p>
          <a:p>
            <a:endParaRPr lang="en-US" b="1">
              <a:solidFill>
                <a:srgbClr val="C15015"/>
              </a:solidFill>
              <a:latin typeface="Aptos"/>
            </a:endParaRPr>
          </a:p>
          <a:p>
            <a:r>
              <a:rPr lang="en-US" b="1" spc="20">
                <a:solidFill>
                  <a:srgbClr val="C15015"/>
                </a:solidFill>
                <a:latin typeface="Aptos"/>
              </a:rPr>
              <a:t>Activated a DAF Sponsor for Complex Giving</a:t>
            </a:r>
          </a:p>
          <a:p>
            <a:r>
              <a:rPr lang="en-US" spc="20">
                <a:latin typeface="Aptos"/>
                <a:ea typeface="+mn-lt"/>
                <a:cs typeface="+mn-lt"/>
              </a:rPr>
              <a:t>At the session, a donor revealed plans to sell a business. Hopewell introduced them to a DAF sponsor skilled in accepting complex assets.</a:t>
            </a:r>
          </a:p>
        </p:txBody>
      </p:sp>
      <p:cxnSp>
        <p:nvCxnSpPr>
          <p:cNvPr id="4" name="Straight Connector 3">
            <a:extLst>
              <a:ext uri="{FF2B5EF4-FFF2-40B4-BE49-F238E27FC236}">
                <a16:creationId xmlns:a16="http://schemas.microsoft.com/office/drawing/2014/main" id="{69E321A8-B161-5F8A-53F5-B0C5F26A81A9}"/>
              </a:ext>
            </a:extLst>
          </p:cNvPr>
          <p:cNvCxnSpPr/>
          <p:nvPr/>
        </p:nvCxnSpPr>
        <p:spPr>
          <a:xfrm>
            <a:off x="6199925" y="4775944"/>
            <a:ext cx="493776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4DEEAF1-61BE-E41C-F3DC-17AF81701E5F}"/>
              </a:ext>
            </a:extLst>
          </p:cNvPr>
          <p:cNvCxnSpPr>
            <a:cxnSpLocks/>
          </p:cNvCxnSpPr>
          <p:nvPr/>
        </p:nvCxnSpPr>
        <p:spPr>
          <a:xfrm>
            <a:off x="6196877" y="3202935"/>
            <a:ext cx="493776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B254164-2EB3-03A9-CD0D-0FEC7C7A141C}"/>
              </a:ext>
            </a:extLst>
          </p:cNvPr>
          <p:cNvSpPr txBox="1"/>
          <p:nvPr/>
        </p:nvSpPr>
        <p:spPr>
          <a:xfrm>
            <a:off x="6196877" y="3498273"/>
            <a:ext cx="5233123" cy="1477328"/>
          </a:xfrm>
          <a:prstGeom prst="rect">
            <a:avLst/>
          </a:prstGeom>
          <a:noFill/>
        </p:spPr>
        <p:txBody>
          <a:bodyPr wrap="square" rtlCol="0">
            <a:spAutoFit/>
          </a:bodyPr>
          <a:lstStyle/>
          <a:p>
            <a:r>
              <a:rPr lang="en-US" b="1" spc="10">
                <a:solidFill>
                  <a:srgbClr val="C15015"/>
                </a:solidFill>
                <a:latin typeface="Aptos"/>
                <a:cs typeface="Arial"/>
              </a:rPr>
              <a:t>Outcome: From CRM Tag to $750K Grant</a:t>
            </a:r>
          </a:p>
          <a:p>
            <a:r>
              <a:rPr lang="en-US" b="1" spc="10">
                <a:latin typeface="Aptos"/>
                <a:cs typeface="Arial"/>
              </a:rPr>
              <a:t>The sponsor accepted the business interest, liquidated it, and the donor recommended a </a:t>
            </a:r>
            <a:r>
              <a:rPr lang="en-US" b="1" spc="-30">
                <a:latin typeface="Aptos"/>
                <a:cs typeface="Arial"/>
              </a:rPr>
              <a:t>$750K grant to Hopewell, the largest in its history. </a:t>
            </a:r>
          </a:p>
          <a:p>
            <a:endParaRPr lang="en-US"/>
          </a:p>
        </p:txBody>
      </p:sp>
    </p:spTree>
    <p:extLst>
      <p:ext uri="{BB962C8B-B14F-4D97-AF65-F5344CB8AC3E}">
        <p14:creationId xmlns:p14="http://schemas.microsoft.com/office/powerpoint/2010/main" val="3635540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A7A7-3698-647A-60E8-2F70F2D7F3A0}"/>
              </a:ext>
            </a:extLst>
          </p:cNvPr>
          <p:cNvSpPr>
            <a:spLocks noGrp="1"/>
          </p:cNvSpPr>
          <p:nvPr>
            <p:ph type="title"/>
          </p:nvPr>
        </p:nvSpPr>
        <p:spPr>
          <a:xfrm>
            <a:off x="558272" y="642326"/>
            <a:ext cx="10772554" cy="597122"/>
          </a:xfrm>
        </p:spPr>
        <p:txBody>
          <a:bodyPr/>
          <a:lstStyle/>
          <a:p>
            <a:r>
              <a:rPr lang="en-US"/>
              <a:t>Agenda</a:t>
            </a:r>
          </a:p>
        </p:txBody>
      </p:sp>
      <p:sp>
        <p:nvSpPr>
          <p:cNvPr id="9" name="Oval 8">
            <a:extLst>
              <a:ext uri="{FF2B5EF4-FFF2-40B4-BE49-F238E27FC236}">
                <a16:creationId xmlns:a16="http://schemas.microsoft.com/office/drawing/2014/main" id="{C37B65DF-B243-E5D5-9F24-B7B25C43F3C3}"/>
              </a:ext>
            </a:extLst>
          </p:cNvPr>
          <p:cNvSpPr/>
          <p:nvPr/>
        </p:nvSpPr>
        <p:spPr>
          <a:xfrm>
            <a:off x="7651102" y="3167672"/>
            <a:ext cx="1334278" cy="133427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4EE2CB-0D85-466C-A4E9-165CFFFB50F8}"/>
              </a:ext>
            </a:extLst>
          </p:cNvPr>
          <p:cNvSpPr txBox="1"/>
          <p:nvPr/>
        </p:nvSpPr>
        <p:spPr>
          <a:xfrm>
            <a:off x="491985" y="6408195"/>
            <a:ext cx="6105832" cy="215444"/>
          </a:xfrm>
          <a:prstGeom prst="rect">
            <a:avLst/>
          </a:prstGeom>
          <a:noFill/>
        </p:spPr>
        <p:txBody>
          <a:bodyPr wrap="square">
            <a:spAutoFit/>
          </a:bodyPr>
          <a:lstStyle/>
          <a:p>
            <a:r>
              <a:rPr lang="en-US" sz="800">
                <a:latin typeface="Aptos" panose="020B0004020202020204" pitchFamily="34" charset="0"/>
                <a:cs typeface="Arial"/>
              </a:rPr>
              <a:t>Source: National Philanthropic Trust, 2024 DAF Report </a:t>
            </a:r>
            <a:endParaRPr lang="en-US" sz="800">
              <a:latin typeface="Aptos" panose="020B0004020202020204" pitchFamily="34" charset="0"/>
            </a:endParaRPr>
          </a:p>
        </p:txBody>
      </p:sp>
      <p:graphicFrame>
        <p:nvGraphicFramePr>
          <p:cNvPr id="5" name="Table 4">
            <a:extLst>
              <a:ext uri="{FF2B5EF4-FFF2-40B4-BE49-F238E27FC236}">
                <a16:creationId xmlns:a16="http://schemas.microsoft.com/office/drawing/2014/main" id="{59019215-0E45-F153-1880-423BB99C25C9}"/>
              </a:ext>
            </a:extLst>
          </p:cNvPr>
          <p:cNvGraphicFramePr>
            <a:graphicFrameLocks noGrp="1"/>
          </p:cNvGraphicFramePr>
          <p:nvPr>
            <p:extLst>
              <p:ext uri="{D42A27DB-BD31-4B8C-83A1-F6EECF244321}">
                <p14:modId xmlns:p14="http://schemas.microsoft.com/office/powerpoint/2010/main" val="1649918716"/>
              </p:ext>
            </p:extLst>
          </p:nvPr>
        </p:nvGraphicFramePr>
        <p:xfrm>
          <a:off x="558272" y="1498312"/>
          <a:ext cx="10062103" cy="3338720"/>
        </p:xfrm>
        <a:graphic>
          <a:graphicData uri="http://schemas.openxmlformats.org/drawingml/2006/table">
            <a:tbl>
              <a:tblPr bandRow="1">
                <a:tableStyleId>{5C22544A-7EE6-4342-B048-85BDC9FD1C3A}</a:tableStyleId>
              </a:tblPr>
              <a:tblGrid>
                <a:gridCol w="10062103">
                  <a:extLst>
                    <a:ext uri="{9D8B030D-6E8A-4147-A177-3AD203B41FA5}">
                      <a16:colId xmlns:a16="http://schemas.microsoft.com/office/drawing/2014/main" val="1038257661"/>
                    </a:ext>
                  </a:extLst>
                </a:gridCol>
              </a:tblGrid>
              <a:tr h="834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ptos" panose="020B0004020202020204" pitchFamily="34" charset="0"/>
                        </a:rPr>
                        <a:t>How can you tap into this </a:t>
                      </a:r>
                      <a:r>
                        <a:rPr lang="en-US" b="1">
                          <a:solidFill>
                            <a:srgbClr val="C15015"/>
                          </a:solidFill>
                          <a:latin typeface="Aptos" panose="020B0004020202020204" pitchFamily="34" charset="0"/>
                        </a:rPr>
                        <a:t>$250+ billion DAF opportunity</a:t>
                      </a:r>
                      <a:r>
                        <a:rPr lang="en-US">
                          <a:latin typeface="Aptos" panose="020B0004020202020204" pitchFamily="34" charset="0"/>
                        </a:rPr>
                        <a:t>?</a:t>
                      </a:r>
                    </a:p>
                  </a:txBody>
                  <a:tcPr anchor="ctr">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09500343"/>
                  </a:ext>
                </a:extLst>
              </a:tr>
              <a:tr h="834680">
                <a:tc>
                  <a:txBody>
                    <a:bodyPr/>
                    <a:lstStyle/>
                    <a:p>
                      <a:pPr marL="285750" marR="0" lvl="0" indent="-285750" algn="l" defTabSz="914400" rtl="0" eaLnBrk="1" fontAlgn="auto" latinLnBrk="0" hangingPunct="1">
                        <a:lnSpc>
                          <a:spcPct val="100000"/>
                        </a:lnSpc>
                        <a:spcBef>
                          <a:spcPts val="0"/>
                        </a:spcBef>
                        <a:spcAft>
                          <a:spcPts val="0"/>
                        </a:spcAft>
                        <a:buClrTx/>
                        <a:buSzTx/>
                        <a:buFont typeface="Aptos" panose="020B0004020202020204" pitchFamily="34" charset="0"/>
                        <a:buChar char="−"/>
                        <a:tabLst/>
                        <a:defRPr/>
                      </a:pPr>
                      <a:r>
                        <a:rPr lang="en-US">
                          <a:latin typeface="Aptos" panose="020B0004020202020204" pitchFamily="34" charset="0"/>
                        </a:rPr>
                        <a:t>Overview and opportunity </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971680208"/>
                  </a:ext>
                </a:extLst>
              </a:tr>
              <a:tr h="834680">
                <a:tc>
                  <a:txBody>
                    <a:bodyPr/>
                    <a:lstStyle/>
                    <a:p>
                      <a:pPr marL="285750" marR="0" lvl="0" indent="-285750" algn="l" defTabSz="914400" rtl="0" eaLnBrk="1" fontAlgn="auto" latinLnBrk="0" hangingPunct="1">
                        <a:lnSpc>
                          <a:spcPct val="100000"/>
                        </a:lnSpc>
                        <a:spcBef>
                          <a:spcPts val="0"/>
                        </a:spcBef>
                        <a:spcAft>
                          <a:spcPts val="0"/>
                        </a:spcAft>
                        <a:buClrTx/>
                        <a:buSzTx/>
                        <a:buFont typeface="Aptos" panose="020B0004020202020204" pitchFamily="34" charset="0"/>
                        <a:buChar char="−"/>
                        <a:tabLst/>
                        <a:defRPr/>
                      </a:pPr>
                      <a:r>
                        <a:rPr lang="en-US">
                          <a:latin typeface="Aptos" panose="020B0004020202020204" pitchFamily="34" charset="0"/>
                        </a:rPr>
                        <a:t>Engaging DAF donors</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89390256"/>
                  </a:ext>
                </a:extLst>
              </a:tr>
              <a:tr h="834680">
                <a:tc>
                  <a:txBody>
                    <a:bodyPr/>
                    <a:lstStyle/>
                    <a:p>
                      <a:pPr marL="285750" marR="0" lvl="0" indent="-285750" algn="l" defTabSz="914400" rtl="0" eaLnBrk="1" fontAlgn="auto" latinLnBrk="0" hangingPunct="1">
                        <a:lnSpc>
                          <a:spcPct val="100000"/>
                        </a:lnSpc>
                        <a:spcBef>
                          <a:spcPts val="0"/>
                        </a:spcBef>
                        <a:spcAft>
                          <a:spcPts val="0"/>
                        </a:spcAft>
                        <a:buClrTx/>
                        <a:buSzTx/>
                        <a:buFont typeface="Aptos" panose="020B0004020202020204" pitchFamily="34" charset="0"/>
                        <a:buChar char="−"/>
                        <a:tabLst/>
                        <a:defRPr/>
                      </a:pPr>
                      <a:r>
                        <a:rPr lang="en-US">
                          <a:latin typeface="Aptos" panose="020B0004020202020204" pitchFamily="34" charset="0"/>
                        </a:rPr>
                        <a:t>Use case: illiquid asset </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57230331"/>
                  </a:ext>
                </a:extLst>
              </a:tr>
            </a:tbl>
          </a:graphicData>
        </a:graphic>
      </p:graphicFrame>
    </p:spTree>
    <p:extLst>
      <p:ext uri="{BB962C8B-B14F-4D97-AF65-F5344CB8AC3E}">
        <p14:creationId xmlns:p14="http://schemas.microsoft.com/office/powerpoint/2010/main" val="2678892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A7A7-3698-647A-60E8-2F70F2D7F3A0}"/>
              </a:ext>
            </a:extLst>
          </p:cNvPr>
          <p:cNvSpPr>
            <a:spLocks noGrp="1"/>
          </p:cNvSpPr>
          <p:nvPr>
            <p:ph type="title"/>
          </p:nvPr>
        </p:nvSpPr>
        <p:spPr/>
        <p:txBody>
          <a:bodyPr/>
          <a:lstStyle/>
          <a:p>
            <a:r>
              <a:rPr lang="en-US" sz="2800"/>
              <a:t>Final Takeaways</a:t>
            </a:r>
          </a:p>
        </p:txBody>
      </p:sp>
      <p:sp>
        <p:nvSpPr>
          <p:cNvPr id="4" name="TextBox 3">
            <a:extLst>
              <a:ext uri="{FF2B5EF4-FFF2-40B4-BE49-F238E27FC236}">
                <a16:creationId xmlns:a16="http://schemas.microsoft.com/office/drawing/2014/main" id="{776E61EE-8914-E5E4-82CE-743E8756D64F}"/>
              </a:ext>
            </a:extLst>
          </p:cNvPr>
          <p:cNvSpPr txBox="1"/>
          <p:nvPr/>
        </p:nvSpPr>
        <p:spPr>
          <a:xfrm>
            <a:off x="1449942" y="2183768"/>
            <a:ext cx="2724729" cy="707886"/>
          </a:xfrm>
          <a:prstGeom prst="rect">
            <a:avLst/>
          </a:prstGeom>
          <a:noFill/>
        </p:spPr>
        <p:txBody>
          <a:bodyPr wrap="square" rtlCol="0">
            <a:spAutoFit/>
          </a:bodyPr>
          <a:lstStyle/>
          <a:p>
            <a:r>
              <a:rPr lang="en-US" sz="2000">
                <a:latin typeface="Aptos" panose="020B0004020202020204" pitchFamily="34" charset="0"/>
              </a:rPr>
              <a:t>Communicate how </a:t>
            </a:r>
          </a:p>
          <a:p>
            <a:r>
              <a:rPr lang="en-US" sz="2000">
                <a:latin typeface="Aptos" panose="020B0004020202020204" pitchFamily="34" charset="0"/>
              </a:rPr>
              <a:t>you </a:t>
            </a:r>
            <a:r>
              <a:rPr lang="en-US" sz="2000" b="1">
                <a:solidFill>
                  <a:schemeClr val="accent2">
                    <a:lumMod val="75000"/>
                  </a:schemeClr>
                </a:solidFill>
                <a:latin typeface="Aptos" panose="020B0004020202020204" pitchFamily="34" charset="0"/>
              </a:rPr>
              <a:t>credit</a:t>
            </a:r>
            <a:r>
              <a:rPr lang="en-US" sz="2000">
                <a:latin typeface="Aptos" panose="020B0004020202020204" pitchFamily="34" charset="0"/>
              </a:rPr>
              <a:t> DAF grants.</a:t>
            </a:r>
          </a:p>
        </p:txBody>
      </p:sp>
      <p:pic>
        <p:nvPicPr>
          <p:cNvPr id="5" name="Graphic 4" descr="Chat outline">
            <a:extLst>
              <a:ext uri="{FF2B5EF4-FFF2-40B4-BE49-F238E27FC236}">
                <a16:creationId xmlns:a16="http://schemas.microsoft.com/office/drawing/2014/main" id="{124B2989-7069-1E30-ED5C-D85F5BC6E2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906" y="2137492"/>
            <a:ext cx="800438" cy="800438"/>
          </a:xfrm>
          <a:prstGeom prst="rect">
            <a:avLst/>
          </a:prstGeom>
        </p:spPr>
      </p:pic>
      <p:sp>
        <p:nvSpPr>
          <p:cNvPr id="8" name="TextBox 7">
            <a:extLst>
              <a:ext uri="{FF2B5EF4-FFF2-40B4-BE49-F238E27FC236}">
                <a16:creationId xmlns:a16="http://schemas.microsoft.com/office/drawing/2014/main" id="{C335BFFF-FE09-A007-57F3-FB8854916AE1}"/>
              </a:ext>
            </a:extLst>
          </p:cNvPr>
          <p:cNvSpPr txBox="1"/>
          <p:nvPr/>
        </p:nvSpPr>
        <p:spPr>
          <a:xfrm>
            <a:off x="5417127" y="2183768"/>
            <a:ext cx="2660073" cy="707886"/>
          </a:xfrm>
          <a:prstGeom prst="rect">
            <a:avLst/>
          </a:prstGeom>
          <a:noFill/>
        </p:spPr>
        <p:txBody>
          <a:bodyPr wrap="square" rtlCol="0">
            <a:spAutoFit/>
          </a:bodyPr>
          <a:lstStyle/>
          <a:p>
            <a:r>
              <a:rPr lang="en-US" sz="2000">
                <a:latin typeface="Aptos" panose="020B0004020202020204" pitchFamily="34" charset="0"/>
              </a:rPr>
              <a:t>Include DAF language </a:t>
            </a:r>
            <a:br>
              <a:rPr lang="en-US" sz="2000">
                <a:latin typeface="Aptos" panose="020B0004020202020204" pitchFamily="34" charset="0"/>
              </a:rPr>
            </a:br>
            <a:r>
              <a:rPr lang="en-US" sz="2000">
                <a:latin typeface="Aptos" panose="020B0004020202020204" pitchFamily="34" charset="0"/>
              </a:rPr>
              <a:t>in your </a:t>
            </a:r>
            <a:r>
              <a:rPr lang="en-US" sz="2000" b="1">
                <a:solidFill>
                  <a:schemeClr val="accent2">
                    <a:lumMod val="75000"/>
                  </a:schemeClr>
                </a:solidFill>
                <a:latin typeface="Aptos" panose="020B0004020202020204" pitchFamily="34" charset="0"/>
              </a:rPr>
              <a:t>solicitations</a:t>
            </a:r>
            <a:r>
              <a:rPr lang="en-US" sz="2000">
                <a:latin typeface="Aptos" panose="020B0004020202020204" pitchFamily="34" charset="0"/>
              </a:rPr>
              <a:t>.</a:t>
            </a:r>
          </a:p>
        </p:txBody>
      </p:sp>
      <p:sp>
        <p:nvSpPr>
          <p:cNvPr id="11" name="TextBox 10">
            <a:extLst>
              <a:ext uri="{FF2B5EF4-FFF2-40B4-BE49-F238E27FC236}">
                <a16:creationId xmlns:a16="http://schemas.microsoft.com/office/drawing/2014/main" id="{D7C8FCA6-EC0A-0CF7-6C18-35DD6E45D20D}"/>
              </a:ext>
            </a:extLst>
          </p:cNvPr>
          <p:cNvSpPr txBox="1"/>
          <p:nvPr/>
        </p:nvSpPr>
        <p:spPr>
          <a:xfrm>
            <a:off x="5417127" y="3511462"/>
            <a:ext cx="3703782" cy="707886"/>
          </a:xfrm>
          <a:prstGeom prst="rect">
            <a:avLst/>
          </a:prstGeom>
          <a:noFill/>
        </p:spPr>
        <p:txBody>
          <a:bodyPr wrap="square" rtlCol="0">
            <a:spAutoFit/>
          </a:bodyPr>
          <a:lstStyle/>
          <a:p>
            <a:r>
              <a:rPr lang="en-US" sz="2000">
                <a:latin typeface="Aptos" panose="020B0004020202020204" pitchFamily="34" charset="0"/>
              </a:rPr>
              <a:t>Partner with a DAF sponsor </a:t>
            </a:r>
            <a:br>
              <a:rPr lang="en-US" sz="2000">
                <a:latin typeface="Aptos" panose="020B0004020202020204" pitchFamily="34" charset="0"/>
              </a:rPr>
            </a:br>
            <a:r>
              <a:rPr lang="en-US" sz="2000">
                <a:latin typeface="Aptos" panose="020B0004020202020204" pitchFamily="34" charset="0"/>
              </a:rPr>
              <a:t>for </a:t>
            </a:r>
            <a:r>
              <a:rPr lang="en-US" sz="2000" b="1">
                <a:solidFill>
                  <a:schemeClr val="accent2">
                    <a:lumMod val="75000"/>
                  </a:schemeClr>
                </a:solidFill>
                <a:latin typeface="Aptos" panose="020B0004020202020204" pitchFamily="34" charset="0"/>
              </a:rPr>
              <a:t>complex gift </a:t>
            </a:r>
            <a:r>
              <a:rPr lang="en-US" sz="2000">
                <a:latin typeface="Aptos" panose="020B0004020202020204" pitchFamily="34" charset="0"/>
              </a:rPr>
              <a:t>administration.</a:t>
            </a:r>
          </a:p>
        </p:txBody>
      </p:sp>
      <p:grpSp>
        <p:nvGrpSpPr>
          <p:cNvPr id="3" name="Group 2">
            <a:extLst>
              <a:ext uri="{FF2B5EF4-FFF2-40B4-BE49-F238E27FC236}">
                <a16:creationId xmlns:a16="http://schemas.microsoft.com/office/drawing/2014/main" id="{0F24B764-BE34-062B-C91C-85A01287DD0D}"/>
              </a:ext>
            </a:extLst>
          </p:cNvPr>
          <p:cNvGrpSpPr/>
          <p:nvPr/>
        </p:nvGrpSpPr>
        <p:grpSpPr>
          <a:xfrm>
            <a:off x="658906" y="3429000"/>
            <a:ext cx="3574473" cy="841162"/>
            <a:chOff x="8169561" y="2050492"/>
            <a:chExt cx="3574473" cy="841162"/>
          </a:xfrm>
        </p:grpSpPr>
        <p:sp>
          <p:nvSpPr>
            <p:cNvPr id="9" name="TextBox 8">
              <a:extLst>
                <a:ext uri="{FF2B5EF4-FFF2-40B4-BE49-F238E27FC236}">
                  <a16:creationId xmlns:a16="http://schemas.microsoft.com/office/drawing/2014/main" id="{5C66BC02-6A08-D4CB-EB72-C8E8C88466E6}"/>
                </a:ext>
              </a:extLst>
            </p:cNvPr>
            <p:cNvSpPr txBox="1"/>
            <p:nvPr/>
          </p:nvSpPr>
          <p:spPr>
            <a:xfrm>
              <a:off x="8917707" y="2183768"/>
              <a:ext cx="2826327" cy="707886"/>
            </a:xfrm>
            <a:prstGeom prst="rect">
              <a:avLst/>
            </a:prstGeom>
            <a:noFill/>
          </p:spPr>
          <p:txBody>
            <a:bodyPr wrap="square" rtlCol="0">
              <a:spAutoFit/>
            </a:bodyPr>
            <a:lstStyle/>
            <a:p>
              <a:r>
                <a:rPr lang="en-US" sz="2000">
                  <a:latin typeface="Aptos" panose="020B0004020202020204" pitchFamily="34" charset="0"/>
                </a:rPr>
                <a:t>Cultivate DAF donors </a:t>
              </a:r>
              <a:br>
                <a:rPr lang="en-US" sz="2000">
                  <a:latin typeface="Aptos" panose="020B0004020202020204" pitchFamily="34" charset="0"/>
                </a:rPr>
              </a:br>
              <a:r>
                <a:rPr lang="en-US" sz="2000">
                  <a:latin typeface="Aptos" panose="020B0004020202020204" pitchFamily="34" charset="0"/>
                </a:rPr>
                <a:t>for </a:t>
              </a:r>
              <a:r>
                <a:rPr lang="en-US" sz="2000" b="1">
                  <a:solidFill>
                    <a:schemeClr val="accent2">
                      <a:lumMod val="75000"/>
                    </a:schemeClr>
                  </a:solidFill>
                  <a:latin typeface="Aptos" panose="020B0004020202020204" pitchFamily="34" charset="0"/>
                </a:rPr>
                <a:t>planned gifts</a:t>
              </a:r>
              <a:r>
                <a:rPr lang="en-US" sz="2000">
                  <a:latin typeface="Aptos" panose="020B0004020202020204" pitchFamily="34" charset="0"/>
                </a:rPr>
                <a:t>.</a:t>
              </a:r>
            </a:p>
          </p:txBody>
        </p:sp>
        <p:pic>
          <p:nvPicPr>
            <p:cNvPr id="14" name="Graphic 13" descr="Present outline">
              <a:extLst>
                <a:ext uri="{FF2B5EF4-FFF2-40B4-BE49-F238E27FC236}">
                  <a16:creationId xmlns:a16="http://schemas.microsoft.com/office/drawing/2014/main" id="{9FC1AB85-9492-5E4F-A1D1-54E9318E6B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9561" y="2050492"/>
              <a:ext cx="780475" cy="780475"/>
            </a:xfrm>
            <a:prstGeom prst="rect">
              <a:avLst/>
            </a:prstGeom>
          </p:spPr>
        </p:pic>
      </p:grpSp>
      <p:pic>
        <p:nvPicPr>
          <p:cNvPr id="18" name="Graphic 17" descr="Diamond outline">
            <a:extLst>
              <a:ext uri="{FF2B5EF4-FFF2-40B4-BE49-F238E27FC236}">
                <a16:creationId xmlns:a16="http://schemas.microsoft.com/office/drawing/2014/main" id="{5B1AC57D-F4DC-D528-2A45-8A521A29B4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69856" y="3465186"/>
            <a:ext cx="754162" cy="754162"/>
          </a:xfrm>
          <a:prstGeom prst="rect">
            <a:avLst/>
          </a:prstGeom>
        </p:spPr>
      </p:pic>
      <p:pic>
        <p:nvPicPr>
          <p:cNvPr id="20" name="Graphic 19" descr="Open envelope outline">
            <a:extLst>
              <a:ext uri="{FF2B5EF4-FFF2-40B4-BE49-F238E27FC236}">
                <a16:creationId xmlns:a16="http://schemas.microsoft.com/office/drawing/2014/main" id="{30E90989-F696-43BD-3B0E-3BA12F581F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40563" y="2131314"/>
            <a:ext cx="681181" cy="681181"/>
          </a:xfrm>
          <a:prstGeom prst="rect">
            <a:avLst/>
          </a:prstGeom>
        </p:spPr>
      </p:pic>
      <p:sp>
        <p:nvSpPr>
          <p:cNvPr id="6" name="TextBox 5">
            <a:extLst>
              <a:ext uri="{FF2B5EF4-FFF2-40B4-BE49-F238E27FC236}">
                <a16:creationId xmlns:a16="http://schemas.microsoft.com/office/drawing/2014/main" id="{4999D775-EB9D-3934-5552-380CF3B32DAA}"/>
              </a:ext>
            </a:extLst>
          </p:cNvPr>
          <p:cNvSpPr txBox="1"/>
          <p:nvPr/>
        </p:nvSpPr>
        <p:spPr>
          <a:xfrm>
            <a:off x="9404929" y="2183768"/>
            <a:ext cx="2660073" cy="707886"/>
          </a:xfrm>
          <a:prstGeom prst="rect">
            <a:avLst/>
          </a:prstGeom>
          <a:noFill/>
        </p:spPr>
        <p:txBody>
          <a:bodyPr wrap="square" rtlCol="0">
            <a:spAutoFit/>
          </a:bodyPr>
          <a:lstStyle/>
          <a:p>
            <a:r>
              <a:rPr lang="en-US" sz="2000">
                <a:latin typeface="Aptos" panose="020B0004020202020204" pitchFamily="34" charset="0"/>
              </a:rPr>
              <a:t>Tag and segment </a:t>
            </a:r>
            <a:br>
              <a:rPr lang="en-US" sz="2000">
                <a:latin typeface="Aptos" panose="020B0004020202020204" pitchFamily="34" charset="0"/>
              </a:rPr>
            </a:br>
            <a:r>
              <a:rPr lang="en-US" sz="2000" b="1">
                <a:solidFill>
                  <a:srgbClr val="C15015"/>
                </a:solidFill>
                <a:latin typeface="Aptos" panose="020B0004020202020204" pitchFamily="34" charset="0"/>
              </a:rPr>
              <a:t>DAF donors</a:t>
            </a:r>
            <a:r>
              <a:rPr lang="en-US" sz="2000">
                <a:latin typeface="Aptos" panose="020B0004020202020204" pitchFamily="34" charset="0"/>
              </a:rPr>
              <a:t>. </a:t>
            </a:r>
          </a:p>
        </p:txBody>
      </p:sp>
      <p:pic>
        <p:nvPicPr>
          <p:cNvPr id="7" name="Graphic 6" descr="Social network outline">
            <a:extLst>
              <a:ext uri="{FF2B5EF4-FFF2-40B4-BE49-F238E27FC236}">
                <a16:creationId xmlns:a16="http://schemas.microsoft.com/office/drawing/2014/main" id="{EA908E13-8D51-D93D-DD8C-D605306626E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723748" y="2131313"/>
            <a:ext cx="681181" cy="681181"/>
          </a:xfrm>
          <a:prstGeom prst="rect">
            <a:avLst/>
          </a:prstGeom>
        </p:spPr>
      </p:pic>
    </p:spTree>
    <p:extLst>
      <p:ext uri="{BB962C8B-B14F-4D97-AF65-F5344CB8AC3E}">
        <p14:creationId xmlns:p14="http://schemas.microsoft.com/office/powerpoint/2010/main" val="3037915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155D76"/>
            </a:gs>
            <a:gs pos="100000">
              <a:srgbClr val="174056"/>
            </a:gs>
          </a:gsLst>
          <a:lin ang="5400000" scaled="0"/>
        </a:gradFill>
        <a:effectLst/>
      </p:bgPr>
    </p:bg>
    <p:spTree>
      <p:nvGrpSpPr>
        <p:cNvPr id="1" name="">
          <a:extLst>
            <a:ext uri="{FF2B5EF4-FFF2-40B4-BE49-F238E27FC236}">
              <a16:creationId xmlns:a16="http://schemas.microsoft.com/office/drawing/2014/main" id="{9915C231-EBEA-6A62-78BC-667EE81171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E5D714F-1256-EAF8-7F0D-76D52567F2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998"/>
            <a:ext cx="12191999" cy="6854004"/>
          </a:xfrm>
          <a:prstGeom prst="rect">
            <a:avLst/>
          </a:prstGeom>
        </p:spPr>
      </p:pic>
      <p:sp>
        <p:nvSpPr>
          <p:cNvPr id="5" name="TextBox 4">
            <a:extLst>
              <a:ext uri="{FF2B5EF4-FFF2-40B4-BE49-F238E27FC236}">
                <a16:creationId xmlns:a16="http://schemas.microsoft.com/office/drawing/2014/main" id="{E62AEC23-1CC3-A18C-88A5-67CF9A9DD8A9}"/>
              </a:ext>
            </a:extLst>
          </p:cNvPr>
          <p:cNvSpPr txBox="1"/>
          <p:nvPr/>
        </p:nvSpPr>
        <p:spPr>
          <a:xfrm>
            <a:off x="1225165" y="2223317"/>
            <a:ext cx="7872181" cy="1938992"/>
          </a:xfrm>
          <a:prstGeom prst="rect">
            <a:avLst/>
          </a:prstGeom>
          <a:noFill/>
        </p:spPr>
        <p:txBody>
          <a:bodyPr wrap="square" lIns="91440" tIns="45720" rIns="91440" bIns="45720" rtlCol="0" anchor="t">
            <a:spAutoFit/>
          </a:bodyPr>
          <a:lstStyle/>
          <a:p>
            <a:endParaRPr lang="en-US" sz="4000" b="1">
              <a:solidFill>
                <a:schemeClr val="bg1"/>
              </a:solidFill>
              <a:latin typeface="Aptos" panose="020B0004020202020204" pitchFamily="34" charset="0"/>
              <a:cs typeface="Arial"/>
            </a:endParaRPr>
          </a:p>
          <a:p>
            <a:br>
              <a:rPr lang="en-US" sz="4000">
                <a:solidFill>
                  <a:schemeClr val="bg1"/>
                </a:solidFill>
                <a:latin typeface="Aptos" panose="020B0004020202020204" pitchFamily="34" charset="0"/>
                <a:cs typeface="Arial"/>
              </a:rPr>
            </a:br>
            <a:r>
              <a:rPr lang="en-US" sz="4000">
                <a:solidFill>
                  <a:schemeClr val="bg1"/>
                </a:solidFill>
                <a:latin typeface="Aptos" panose="020B0004020202020204" pitchFamily="34" charset="0"/>
                <a:cs typeface="Arial"/>
              </a:rPr>
              <a:t>Questions</a:t>
            </a:r>
            <a:endParaRPr lang="en-US" sz="4000">
              <a:solidFill>
                <a:schemeClr val="bg1"/>
              </a:solidFill>
              <a:latin typeface="Aptos" panose="020B0004020202020204" pitchFamily="34" charset="0"/>
            </a:endParaRPr>
          </a:p>
        </p:txBody>
      </p:sp>
      <p:cxnSp>
        <p:nvCxnSpPr>
          <p:cNvPr id="3" name="Straight Connector 2">
            <a:extLst>
              <a:ext uri="{FF2B5EF4-FFF2-40B4-BE49-F238E27FC236}">
                <a16:creationId xmlns:a16="http://schemas.microsoft.com/office/drawing/2014/main" id="{5BD4F3EA-5ADA-937F-1D29-69DE770AEF13}"/>
              </a:ext>
            </a:extLst>
          </p:cNvPr>
          <p:cNvCxnSpPr>
            <a:cxnSpLocks/>
          </p:cNvCxnSpPr>
          <p:nvPr/>
        </p:nvCxnSpPr>
        <p:spPr>
          <a:xfrm flipH="1">
            <a:off x="1351316" y="4315744"/>
            <a:ext cx="21945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032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83C7-EFEA-28D1-8E8F-A6B008915F77}"/>
              </a:ext>
            </a:extLst>
          </p:cNvPr>
          <p:cNvSpPr>
            <a:spLocks noGrp="1"/>
          </p:cNvSpPr>
          <p:nvPr>
            <p:ph type="ctrTitle" idx="4294967295"/>
          </p:nvPr>
        </p:nvSpPr>
        <p:spPr>
          <a:xfrm>
            <a:off x="768467" y="2381548"/>
            <a:ext cx="4206240" cy="660717"/>
          </a:xfrm>
          <a:prstGeom prst="rect">
            <a:avLst/>
          </a:prstGeom>
        </p:spPr>
        <p:txBody>
          <a:bodyPr/>
          <a:lstStyle/>
          <a:p>
            <a:r>
              <a:rPr lang="en-US">
                <a:solidFill>
                  <a:schemeClr val="bg1"/>
                </a:solidFill>
              </a:rPr>
              <a:t>Thank You</a:t>
            </a:r>
          </a:p>
        </p:txBody>
      </p:sp>
      <p:sp>
        <p:nvSpPr>
          <p:cNvPr id="3" name="Content Placeholder 1">
            <a:extLst>
              <a:ext uri="{FF2B5EF4-FFF2-40B4-BE49-F238E27FC236}">
                <a16:creationId xmlns:a16="http://schemas.microsoft.com/office/drawing/2014/main" id="{8BDEA059-5102-03BD-7DAE-9B5FBC877CD0}"/>
              </a:ext>
            </a:extLst>
          </p:cNvPr>
          <p:cNvSpPr txBox="1">
            <a:spLocks/>
          </p:cNvSpPr>
          <p:nvPr/>
        </p:nvSpPr>
        <p:spPr>
          <a:xfrm>
            <a:off x="768467" y="3672396"/>
            <a:ext cx="4400692" cy="151469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b="1" dirty="0">
                <a:solidFill>
                  <a:schemeClr val="bg1"/>
                </a:solidFill>
                <a:latin typeface="Aptos"/>
                <a:cs typeface="Arial"/>
              </a:rPr>
              <a:t>Fernando Gonzalez</a:t>
            </a:r>
            <a:endParaRPr lang="en-US" sz="1800" dirty="0">
              <a:solidFill>
                <a:schemeClr val="bg1"/>
              </a:solidFill>
              <a:latin typeface="Aptos" panose="020B0004020202020204" pitchFamily="34" charset="0"/>
              <a:cs typeface="Arial"/>
            </a:endParaRPr>
          </a:p>
          <a:p>
            <a:pPr marL="0" indent="0">
              <a:lnSpc>
                <a:spcPct val="100000"/>
              </a:lnSpc>
              <a:spcBef>
                <a:spcPts val="0"/>
              </a:spcBef>
              <a:buNone/>
            </a:pPr>
            <a:r>
              <a:rPr lang="en-US" sz="1800" dirty="0">
                <a:solidFill>
                  <a:schemeClr val="bg1"/>
                </a:solidFill>
                <a:latin typeface="Aptos"/>
                <a:ea typeface="Calibri Light"/>
                <a:cs typeface="Calibri Light"/>
              </a:rPr>
              <a:t>Vice President, Development, East</a:t>
            </a:r>
          </a:p>
          <a:p>
            <a:pPr marL="0" indent="0">
              <a:lnSpc>
                <a:spcPct val="100000"/>
              </a:lnSpc>
              <a:spcBef>
                <a:spcPts val="0"/>
              </a:spcBef>
              <a:buNone/>
            </a:pPr>
            <a:r>
              <a:rPr lang="en-US" sz="1800" i="1" dirty="0">
                <a:solidFill>
                  <a:schemeClr val="bg1"/>
                </a:solidFill>
                <a:latin typeface="Aptos"/>
                <a:cs typeface="Arial"/>
              </a:rPr>
              <a:t>National Philanthropic Trust	     </a:t>
            </a:r>
          </a:p>
          <a:p>
            <a:pPr marL="0" indent="0">
              <a:lnSpc>
                <a:spcPct val="100000"/>
              </a:lnSpc>
              <a:spcBef>
                <a:spcPts val="0"/>
              </a:spcBef>
              <a:buNone/>
            </a:pPr>
            <a:r>
              <a:rPr lang="en-US" sz="1800" dirty="0">
                <a:solidFill>
                  <a:schemeClr val="bg1"/>
                </a:solidFill>
                <a:latin typeface="Aptos"/>
                <a:ea typeface="Calibri Light"/>
                <a:cs typeface="Calibri Light"/>
              </a:rPr>
              <a:t>Phone:  (215) 302-4102</a:t>
            </a:r>
          </a:p>
          <a:p>
            <a:pPr marL="0" indent="0">
              <a:lnSpc>
                <a:spcPct val="100000"/>
              </a:lnSpc>
              <a:spcBef>
                <a:spcPts val="0"/>
              </a:spcBef>
              <a:buNone/>
            </a:pPr>
            <a:r>
              <a:rPr lang="en-US" sz="1800" dirty="0">
                <a:solidFill>
                  <a:schemeClr val="bg1"/>
                </a:solidFill>
                <a:latin typeface="Aptos"/>
                <a:ea typeface="Calibri Light"/>
                <a:cs typeface="Calibri Light"/>
              </a:rPr>
              <a:t>Email: fgonzalez@nptrust.org</a:t>
            </a:r>
          </a:p>
        </p:txBody>
      </p:sp>
      <p:sp>
        <p:nvSpPr>
          <p:cNvPr id="7" name="Content Placeholder 2">
            <a:extLst>
              <a:ext uri="{FF2B5EF4-FFF2-40B4-BE49-F238E27FC236}">
                <a16:creationId xmlns:a16="http://schemas.microsoft.com/office/drawing/2014/main" id="{C911C8C8-782C-8C50-155F-BED9B6685172}"/>
              </a:ext>
            </a:extLst>
          </p:cNvPr>
          <p:cNvSpPr txBox="1">
            <a:spLocks/>
          </p:cNvSpPr>
          <p:nvPr/>
        </p:nvSpPr>
        <p:spPr>
          <a:xfrm>
            <a:off x="736155" y="4932221"/>
            <a:ext cx="10282827" cy="492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30" b="1" spc="-10" dirty="0">
                <a:solidFill>
                  <a:schemeClr val="bg1"/>
                </a:solidFill>
                <a:latin typeface="Aptos" panose="020B0004020202020204" pitchFamily="34" charset="0"/>
                <a:cs typeface="Arial" panose="020B0604020202020204" pitchFamily="34" charset="0"/>
              </a:rPr>
              <a:t> </a:t>
            </a:r>
            <a:endParaRPr lang="en-US" sz="1430" spc="-10" dirty="0">
              <a:solidFill>
                <a:schemeClr val="bg1"/>
              </a:solidFill>
              <a:latin typeface="Aptos" panose="020B0004020202020204" pitchFamily="34" charset="0"/>
              <a:cs typeface="Arial" panose="020B0604020202020204" pitchFamily="34" charset="0"/>
            </a:endParaRPr>
          </a:p>
        </p:txBody>
      </p:sp>
      <p:sp>
        <p:nvSpPr>
          <p:cNvPr id="9" name="Content Placeholder 1">
            <a:extLst>
              <a:ext uri="{FF2B5EF4-FFF2-40B4-BE49-F238E27FC236}">
                <a16:creationId xmlns:a16="http://schemas.microsoft.com/office/drawing/2014/main" id="{AFD0F2C9-6E4C-FE58-AD81-2D44079828F8}"/>
              </a:ext>
            </a:extLst>
          </p:cNvPr>
          <p:cNvSpPr txBox="1">
            <a:spLocks/>
          </p:cNvSpPr>
          <p:nvPr/>
        </p:nvSpPr>
        <p:spPr>
          <a:xfrm>
            <a:off x="6195527" y="3677861"/>
            <a:ext cx="4198775" cy="151469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b="1" dirty="0">
                <a:solidFill>
                  <a:schemeClr val="bg1"/>
                </a:solidFill>
                <a:latin typeface="Aptos"/>
                <a:cs typeface="Arial"/>
              </a:rPr>
              <a:t>Perry Monastero, Ed.D.</a:t>
            </a:r>
            <a:endParaRPr lang="en-US" sz="1800" dirty="0">
              <a:solidFill>
                <a:schemeClr val="bg1"/>
              </a:solidFill>
              <a:latin typeface="Aptos" panose="020B0004020202020204" pitchFamily="34" charset="0"/>
              <a:cs typeface="Arial"/>
            </a:endParaRPr>
          </a:p>
          <a:p>
            <a:pPr marL="0" indent="0">
              <a:lnSpc>
                <a:spcPct val="100000"/>
              </a:lnSpc>
              <a:spcBef>
                <a:spcPts val="0"/>
              </a:spcBef>
              <a:buNone/>
            </a:pPr>
            <a:r>
              <a:rPr lang="en-US" sz="1800" dirty="0">
                <a:solidFill>
                  <a:schemeClr val="bg1"/>
                </a:solidFill>
                <a:latin typeface="Aptos"/>
                <a:ea typeface="Calibri Light"/>
                <a:cs typeface="Calibri Light"/>
              </a:rPr>
              <a:t>Principal</a:t>
            </a:r>
          </a:p>
          <a:p>
            <a:pPr marL="0" indent="0">
              <a:lnSpc>
                <a:spcPct val="100000"/>
              </a:lnSpc>
              <a:spcBef>
                <a:spcPts val="0"/>
              </a:spcBef>
              <a:buNone/>
            </a:pPr>
            <a:r>
              <a:rPr lang="en-US" sz="1800" i="1" dirty="0">
                <a:solidFill>
                  <a:schemeClr val="bg1"/>
                </a:solidFill>
                <a:latin typeface="Aptos"/>
                <a:ea typeface="Calibri Light"/>
                <a:cs typeface="Calibri Light"/>
              </a:rPr>
              <a:t>RPM Consulting Group</a:t>
            </a:r>
            <a:endParaRPr lang="en-US" sz="1800" i="1" dirty="0">
              <a:solidFill>
                <a:schemeClr val="bg1"/>
              </a:solidFill>
              <a:latin typeface="Aptos"/>
              <a:cs typeface="Arial"/>
            </a:endParaRPr>
          </a:p>
          <a:p>
            <a:pPr marL="0" indent="0">
              <a:lnSpc>
                <a:spcPct val="100000"/>
              </a:lnSpc>
              <a:spcBef>
                <a:spcPts val="0"/>
              </a:spcBef>
              <a:buNone/>
            </a:pPr>
            <a:r>
              <a:rPr lang="en-US" sz="1800" dirty="0">
                <a:solidFill>
                  <a:schemeClr val="bg1"/>
                </a:solidFill>
                <a:latin typeface="Aptos"/>
                <a:ea typeface="Calibri Light"/>
                <a:cs typeface="Calibri Light"/>
              </a:rPr>
              <a:t>Phone: (267) 972-5341</a:t>
            </a:r>
          </a:p>
          <a:p>
            <a:pPr marL="0" indent="0">
              <a:lnSpc>
                <a:spcPct val="100000"/>
              </a:lnSpc>
              <a:spcBef>
                <a:spcPts val="0"/>
              </a:spcBef>
              <a:buNone/>
            </a:pPr>
            <a:r>
              <a:rPr lang="en-US" sz="1800" dirty="0">
                <a:solidFill>
                  <a:schemeClr val="bg1"/>
                </a:solidFill>
                <a:latin typeface="Aptos"/>
                <a:ea typeface="Calibri Light"/>
                <a:cs typeface="Calibri Light"/>
              </a:rPr>
              <a:t>Email: perry@rpmcg.com</a:t>
            </a:r>
          </a:p>
          <a:p>
            <a:pPr marL="0" indent="0" algn="l">
              <a:lnSpc>
                <a:spcPct val="100000"/>
              </a:lnSpc>
              <a:spcBef>
                <a:spcPts val="0"/>
              </a:spcBef>
              <a:buNone/>
            </a:pPr>
            <a:endParaRPr lang="en-US" sz="1400" dirty="0">
              <a:solidFill>
                <a:schemeClr val="bg1"/>
              </a:solidFill>
              <a:latin typeface="Aptos"/>
            </a:endParaRPr>
          </a:p>
        </p:txBody>
      </p:sp>
      <p:cxnSp>
        <p:nvCxnSpPr>
          <p:cNvPr id="10" name="Straight Connector 9">
            <a:extLst>
              <a:ext uri="{FF2B5EF4-FFF2-40B4-BE49-F238E27FC236}">
                <a16:creationId xmlns:a16="http://schemas.microsoft.com/office/drawing/2014/main" id="{47F6FF52-71FE-14C9-D66E-C68E4802FA86}"/>
              </a:ext>
            </a:extLst>
          </p:cNvPr>
          <p:cNvCxnSpPr>
            <a:cxnSpLocks/>
          </p:cNvCxnSpPr>
          <p:nvPr/>
        </p:nvCxnSpPr>
        <p:spPr>
          <a:xfrm flipH="1">
            <a:off x="871025" y="3188904"/>
            <a:ext cx="260604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45ABC54-4C6E-970D-6D65-37DB7E4B4056}"/>
              </a:ext>
            </a:extLst>
          </p:cNvPr>
          <p:cNvPicPr>
            <a:picLocks noChangeAspect="1"/>
          </p:cNvPicPr>
          <p:nvPr/>
        </p:nvPicPr>
        <p:blipFill>
          <a:blip r:embed="rId3"/>
          <a:stretch>
            <a:fillRect/>
          </a:stretch>
        </p:blipFill>
        <p:spPr>
          <a:xfrm>
            <a:off x="6325783" y="2482442"/>
            <a:ext cx="2389154" cy="880215"/>
          </a:xfrm>
          <a:prstGeom prst="rect">
            <a:avLst/>
          </a:prstGeom>
        </p:spPr>
      </p:pic>
    </p:spTree>
    <p:extLst>
      <p:ext uri="{BB962C8B-B14F-4D97-AF65-F5344CB8AC3E}">
        <p14:creationId xmlns:p14="http://schemas.microsoft.com/office/powerpoint/2010/main" val="453856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155D76"/>
            </a:gs>
            <a:gs pos="100000">
              <a:srgbClr val="174056"/>
            </a:gs>
          </a:gsLst>
          <a:lin ang="5400000" scaled="0"/>
        </a:gradFill>
        <a:effectLst/>
      </p:bgPr>
    </p:bg>
    <p:spTree>
      <p:nvGrpSpPr>
        <p:cNvPr id="1" name="">
          <a:extLst>
            <a:ext uri="{FF2B5EF4-FFF2-40B4-BE49-F238E27FC236}">
              <a16:creationId xmlns:a16="http://schemas.microsoft.com/office/drawing/2014/main" id="{9ADC3A79-EC31-F9B2-AB94-B1E0413451D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3A55E11-7BE3-FF8F-B6BF-B8D36D34D9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998"/>
            <a:ext cx="12191999" cy="6854004"/>
          </a:xfrm>
          <a:prstGeom prst="rect">
            <a:avLst/>
          </a:prstGeom>
        </p:spPr>
      </p:pic>
      <p:sp>
        <p:nvSpPr>
          <p:cNvPr id="7" name="TextBox 6">
            <a:extLst>
              <a:ext uri="{FF2B5EF4-FFF2-40B4-BE49-F238E27FC236}">
                <a16:creationId xmlns:a16="http://schemas.microsoft.com/office/drawing/2014/main" id="{8D6375ED-DAFF-99F5-EA0C-0366131C0BA9}"/>
              </a:ext>
            </a:extLst>
          </p:cNvPr>
          <p:cNvSpPr txBox="1"/>
          <p:nvPr/>
        </p:nvSpPr>
        <p:spPr>
          <a:xfrm>
            <a:off x="1225166" y="2840582"/>
            <a:ext cx="6855144" cy="707886"/>
          </a:xfrm>
          <a:prstGeom prst="rect">
            <a:avLst/>
          </a:prstGeom>
          <a:noFill/>
        </p:spPr>
        <p:txBody>
          <a:bodyPr wrap="square" lIns="91440" tIns="45720" rIns="91440" bIns="45720" rtlCol="0" anchor="t">
            <a:spAutoFit/>
          </a:bodyPr>
          <a:lstStyle/>
          <a:p>
            <a:r>
              <a:rPr lang="en-US" sz="4000">
                <a:solidFill>
                  <a:schemeClr val="bg1"/>
                </a:solidFill>
                <a:latin typeface="Aptos" panose="020B0004020202020204" pitchFamily="34" charset="0"/>
                <a:cs typeface="Arial"/>
              </a:rPr>
              <a:t>Overview and Opportunity </a:t>
            </a:r>
            <a:endParaRPr lang="en-US" sz="4000">
              <a:solidFill>
                <a:schemeClr val="bg1"/>
              </a:solidFill>
              <a:latin typeface="Aptos" panose="020B00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FE63A7C7-7DB6-4D31-A0A8-8396DC893FB0}"/>
              </a:ext>
            </a:extLst>
          </p:cNvPr>
          <p:cNvCxnSpPr>
            <a:cxnSpLocks/>
          </p:cNvCxnSpPr>
          <p:nvPr/>
        </p:nvCxnSpPr>
        <p:spPr>
          <a:xfrm flipH="1">
            <a:off x="1316592" y="3713860"/>
            <a:ext cx="21945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158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A7A7-3698-647A-60E8-2F70F2D7F3A0}"/>
              </a:ext>
            </a:extLst>
          </p:cNvPr>
          <p:cNvSpPr>
            <a:spLocks noGrp="1"/>
          </p:cNvSpPr>
          <p:nvPr>
            <p:ph type="title"/>
          </p:nvPr>
        </p:nvSpPr>
        <p:spPr/>
        <p:txBody>
          <a:bodyPr/>
          <a:lstStyle/>
          <a:p>
            <a:r>
              <a:rPr lang="en-US" sz="2800"/>
              <a:t>How Donor-Advised Funds Work</a:t>
            </a:r>
          </a:p>
        </p:txBody>
      </p:sp>
      <p:sp>
        <p:nvSpPr>
          <p:cNvPr id="4" name="TextBox 3">
            <a:extLst>
              <a:ext uri="{FF2B5EF4-FFF2-40B4-BE49-F238E27FC236}">
                <a16:creationId xmlns:a16="http://schemas.microsoft.com/office/drawing/2014/main" id="{A3240777-DF35-38CE-D1C1-978F288EB6C1}"/>
              </a:ext>
            </a:extLst>
          </p:cNvPr>
          <p:cNvSpPr txBox="1"/>
          <p:nvPr/>
        </p:nvSpPr>
        <p:spPr>
          <a:xfrm>
            <a:off x="609600" y="1417848"/>
            <a:ext cx="10569388" cy="646331"/>
          </a:xfrm>
          <a:prstGeom prst="rect">
            <a:avLst/>
          </a:prstGeom>
          <a:noFill/>
        </p:spPr>
        <p:txBody>
          <a:bodyPr wrap="square" rtlCol="0">
            <a:spAutoFit/>
          </a:bodyPr>
          <a:lstStyle/>
          <a:p>
            <a:r>
              <a:rPr lang="en-US" b="1">
                <a:solidFill>
                  <a:schemeClr val="tx1"/>
                </a:solidFill>
                <a:latin typeface="Aptos" panose="020B0004020202020204" pitchFamily="34" charset="0"/>
              </a:rPr>
              <a:t>Donors contribute assets to DAF sponsors</a:t>
            </a:r>
            <a:r>
              <a:rPr lang="en-US" b="1" kern="1200">
                <a:effectLst/>
                <a:latin typeface="Aptos" panose="020B0004020202020204" pitchFamily="34" charset="0"/>
              </a:rPr>
              <a:t>—</a:t>
            </a:r>
            <a:r>
              <a:rPr lang="en-US" b="1">
                <a:solidFill>
                  <a:schemeClr val="tx1"/>
                </a:solidFill>
                <a:latin typeface="Aptos" panose="020B0004020202020204" pitchFamily="34" charset="0"/>
              </a:rPr>
              <a:t>which have 501(c)(3) status</a:t>
            </a:r>
            <a:r>
              <a:rPr lang="en-US" b="1" kern="1200">
                <a:effectLst/>
                <a:latin typeface="Aptos" panose="020B0004020202020204" pitchFamily="34" charset="0"/>
              </a:rPr>
              <a:t>. They retain advisory status on the account and recommend grants to charity.</a:t>
            </a:r>
            <a:r>
              <a:rPr lang="en-US" b="1">
                <a:solidFill>
                  <a:schemeClr val="tx1"/>
                </a:solidFill>
                <a:latin typeface="Aptos" panose="020B0004020202020204" pitchFamily="34" charset="0"/>
              </a:rPr>
              <a:t> </a:t>
            </a:r>
            <a:endParaRPr lang="en-US" b="1">
              <a:latin typeface="Aptos" panose="020B0004020202020204" pitchFamily="34" charset="0"/>
            </a:endParaRPr>
          </a:p>
        </p:txBody>
      </p:sp>
      <p:sp>
        <p:nvSpPr>
          <p:cNvPr id="3" name="TextBox 2">
            <a:extLst>
              <a:ext uri="{FF2B5EF4-FFF2-40B4-BE49-F238E27FC236}">
                <a16:creationId xmlns:a16="http://schemas.microsoft.com/office/drawing/2014/main" id="{C52DA558-E848-2646-D055-3679E8C83931}"/>
              </a:ext>
            </a:extLst>
          </p:cNvPr>
          <p:cNvSpPr txBox="1"/>
          <p:nvPr/>
        </p:nvSpPr>
        <p:spPr>
          <a:xfrm>
            <a:off x="609600" y="2494837"/>
            <a:ext cx="10848392" cy="646331"/>
          </a:xfrm>
          <a:prstGeom prst="rect">
            <a:avLst/>
          </a:prstGeom>
          <a:noFill/>
        </p:spPr>
        <p:txBody>
          <a:bodyPr wrap="square" lIns="91440" tIns="45720" rIns="91440" bIns="45720" rtlCol="0" anchor="t">
            <a:spAutoFit/>
          </a:bodyPr>
          <a:lstStyle/>
          <a:p>
            <a:r>
              <a:rPr lang="en-US" spc="-10">
                <a:latin typeface="Aptos"/>
              </a:rPr>
              <a:t>The DAF sponsor provides administration for the account, including detailed recordkeeping, sub-accounting</a:t>
            </a:r>
            <a:r>
              <a:rPr lang="en-US">
                <a:latin typeface="Aptos"/>
              </a:rPr>
              <a:t>, quarterly statements, and tax reporting. </a:t>
            </a:r>
            <a:endParaRPr lang="en-US">
              <a:solidFill>
                <a:schemeClr val="tx1"/>
              </a:solidFill>
              <a:latin typeface="Aptos"/>
            </a:endParaRPr>
          </a:p>
        </p:txBody>
      </p:sp>
      <p:sp>
        <p:nvSpPr>
          <p:cNvPr id="5" name="TextBox 4">
            <a:extLst>
              <a:ext uri="{FF2B5EF4-FFF2-40B4-BE49-F238E27FC236}">
                <a16:creationId xmlns:a16="http://schemas.microsoft.com/office/drawing/2014/main" id="{A5584FF6-C68B-ED22-A6E1-E495E45B91B6}"/>
              </a:ext>
            </a:extLst>
          </p:cNvPr>
          <p:cNvSpPr txBox="1"/>
          <p:nvPr/>
        </p:nvSpPr>
        <p:spPr>
          <a:xfrm>
            <a:off x="647258" y="4498558"/>
            <a:ext cx="3254939" cy="1231106"/>
          </a:xfrm>
          <a:prstGeom prst="rect">
            <a:avLst/>
          </a:prstGeom>
          <a:noFill/>
        </p:spPr>
        <p:txBody>
          <a:bodyPr wrap="square" lIns="91440" tIns="45720" rIns="91440" bIns="45720" rtlCol="0" anchor="t">
            <a:spAutoFit/>
          </a:bodyPr>
          <a:lstStyle/>
          <a:p>
            <a:pPr lvl="1">
              <a:spcAft>
                <a:spcPts val="1200"/>
              </a:spcAft>
            </a:pPr>
            <a:r>
              <a:rPr lang="en-US" sz="1600" b="1" kern="900" baseline="0">
                <a:solidFill>
                  <a:schemeClr val="accent2">
                    <a:lumMod val="75000"/>
                  </a:schemeClr>
                </a:solidFill>
                <a:latin typeface="Aptos" panose="020B0004020202020204" pitchFamily="34" charset="0"/>
              </a:rPr>
              <a:t>Donors Contribute</a:t>
            </a:r>
          </a:p>
          <a:p>
            <a:pPr>
              <a:spcAft>
                <a:spcPts val="1800"/>
              </a:spcAft>
            </a:pPr>
            <a:r>
              <a:rPr lang="en-US" sz="1600" b="0" kern="900" spc="0" baseline="0">
                <a:latin typeface="Aptos" panose="020B0004020202020204" pitchFamily="34" charset="0"/>
              </a:rPr>
              <a:t>Donor makes an irrevocable contribution and can take an immediate tax deduction</a:t>
            </a:r>
            <a:endParaRPr lang="en-US" sz="1600" b="0" kern="900" spc="0" baseline="0">
              <a:latin typeface="Aptos" panose="020B0004020202020204" pitchFamily="34" charset="0"/>
              <a:cs typeface="Arial"/>
            </a:endParaRPr>
          </a:p>
        </p:txBody>
      </p:sp>
      <p:sp>
        <p:nvSpPr>
          <p:cNvPr id="6" name="TextBox 5">
            <a:extLst>
              <a:ext uri="{FF2B5EF4-FFF2-40B4-BE49-F238E27FC236}">
                <a16:creationId xmlns:a16="http://schemas.microsoft.com/office/drawing/2014/main" id="{284917E8-E245-103F-3545-35A209E8ECD9}"/>
              </a:ext>
            </a:extLst>
          </p:cNvPr>
          <p:cNvSpPr txBox="1"/>
          <p:nvPr/>
        </p:nvSpPr>
        <p:spPr>
          <a:xfrm>
            <a:off x="4454382" y="4498558"/>
            <a:ext cx="2835906" cy="984885"/>
          </a:xfrm>
          <a:prstGeom prst="rect">
            <a:avLst/>
          </a:prstGeom>
          <a:noFill/>
        </p:spPr>
        <p:txBody>
          <a:bodyPr wrap="square" lIns="91440" tIns="45720" rIns="91440" bIns="45720" rtlCol="0" anchor="t">
            <a:spAutoFit/>
          </a:bodyPr>
          <a:lstStyle/>
          <a:p>
            <a:pPr marL="365760">
              <a:spcAft>
                <a:spcPts val="1200"/>
              </a:spcAft>
            </a:pPr>
            <a:r>
              <a:rPr lang="en-US" sz="1600" b="1" kern="900" baseline="0">
                <a:solidFill>
                  <a:schemeClr val="accent2">
                    <a:lumMod val="75000"/>
                  </a:schemeClr>
                </a:solidFill>
                <a:latin typeface="Aptos" panose="020B0004020202020204" pitchFamily="34" charset="0"/>
              </a:rPr>
              <a:t>Assets May Grow</a:t>
            </a:r>
          </a:p>
          <a:p>
            <a:pPr>
              <a:spcAft>
                <a:spcPts val="1800"/>
              </a:spcAft>
            </a:pPr>
            <a:r>
              <a:rPr lang="en-US" sz="1600" b="0" kern="900" spc="0" baseline="0">
                <a:latin typeface="Aptos" panose="020B0004020202020204" pitchFamily="34" charset="0"/>
              </a:rPr>
              <a:t>The charitable assets </a:t>
            </a:r>
            <a:br>
              <a:rPr lang="en-US" sz="1600" b="0" kern="900" spc="0" baseline="0">
                <a:latin typeface="Aptos" panose="020B0004020202020204" pitchFamily="34" charset="0"/>
              </a:rPr>
            </a:br>
            <a:r>
              <a:rPr lang="en-US" sz="1600" b="0" kern="900" spc="0" baseline="0">
                <a:latin typeface="Aptos" panose="020B0004020202020204" pitchFamily="34" charset="0"/>
              </a:rPr>
              <a:t>in the DAF may grow tax-free</a:t>
            </a:r>
            <a:endParaRPr lang="en-US" sz="1600" b="0" kern="900" spc="0" baseline="0">
              <a:latin typeface="Aptos" panose="020B0004020202020204" pitchFamily="34" charset="0"/>
              <a:cs typeface="Arial"/>
            </a:endParaRPr>
          </a:p>
        </p:txBody>
      </p:sp>
      <p:sp>
        <p:nvSpPr>
          <p:cNvPr id="7" name="TextBox 6">
            <a:extLst>
              <a:ext uri="{FF2B5EF4-FFF2-40B4-BE49-F238E27FC236}">
                <a16:creationId xmlns:a16="http://schemas.microsoft.com/office/drawing/2014/main" id="{8A0F2189-D6E6-5FB0-ECAE-2B31D2863D30}"/>
              </a:ext>
            </a:extLst>
          </p:cNvPr>
          <p:cNvSpPr txBox="1"/>
          <p:nvPr/>
        </p:nvSpPr>
        <p:spPr>
          <a:xfrm>
            <a:off x="8400154" y="4498558"/>
            <a:ext cx="2748491" cy="984885"/>
          </a:xfrm>
          <a:prstGeom prst="rect">
            <a:avLst/>
          </a:prstGeom>
          <a:noFill/>
        </p:spPr>
        <p:txBody>
          <a:bodyPr wrap="square" rtlCol="0">
            <a:spAutoFit/>
          </a:bodyPr>
          <a:lstStyle/>
          <a:p>
            <a:pPr marL="365760">
              <a:spcAft>
                <a:spcPts val="1200"/>
              </a:spcAft>
            </a:pPr>
            <a:r>
              <a:rPr lang="en-US" sz="1600" b="1" kern="900" baseline="0">
                <a:solidFill>
                  <a:schemeClr val="accent2">
                    <a:lumMod val="75000"/>
                  </a:schemeClr>
                </a:solidFill>
                <a:latin typeface="Aptos" panose="020B0004020202020204" pitchFamily="34" charset="0"/>
              </a:rPr>
              <a:t>Charities Benefit</a:t>
            </a:r>
          </a:p>
          <a:p>
            <a:pPr>
              <a:spcAft>
                <a:spcPts val="1800"/>
              </a:spcAft>
            </a:pPr>
            <a:r>
              <a:rPr lang="en-US" sz="1600" b="0" kern="900" spc="0" baseline="0">
                <a:latin typeface="Aptos" panose="020B0004020202020204" pitchFamily="34" charset="0"/>
              </a:rPr>
              <a:t>Donor recommends </a:t>
            </a:r>
            <a:br>
              <a:rPr lang="en-US" sz="1600" b="0" kern="900" spc="0" baseline="0">
                <a:latin typeface="Aptos" panose="020B0004020202020204" pitchFamily="34" charset="0"/>
              </a:rPr>
            </a:br>
            <a:r>
              <a:rPr lang="en-US" sz="1600" b="0" kern="900" spc="0" baseline="0">
                <a:latin typeface="Aptos" panose="020B0004020202020204" pitchFamily="34" charset="0"/>
              </a:rPr>
              <a:t>grants to qualified charities</a:t>
            </a:r>
          </a:p>
        </p:txBody>
      </p:sp>
      <p:pic>
        <p:nvPicPr>
          <p:cNvPr id="8" name="Graphic 7" descr="Bar graph with upward trend outline">
            <a:extLst>
              <a:ext uri="{FF2B5EF4-FFF2-40B4-BE49-F238E27FC236}">
                <a16:creationId xmlns:a16="http://schemas.microsoft.com/office/drawing/2014/main" id="{86E145A7-1B9B-7FE4-C108-E2F330CCDC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7019" y="3613434"/>
            <a:ext cx="843481" cy="843481"/>
          </a:xfrm>
          <a:prstGeom prst="rect">
            <a:avLst/>
          </a:prstGeom>
        </p:spPr>
      </p:pic>
      <p:pic>
        <p:nvPicPr>
          <p:cNvPr id="9" name="Graphic 8">
            <a:extLst>
              <a:ext uri="{FF2B5EF4-FFF2-40B4-BE49-F238E27FC236}">
                <a16:creationId xmlns:a16="http://schemas.microsoft.com/office/drawing/2014/main" id="{D7AA0A8F-3B62-22AA-01AC-A4351C469D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8748" y="3671917"/>
            <a:ext cx="726514" cy="726514"/>
          </a:xfrm>
          <a:prstGeom prst="rect">
            <a:avLst/>
          </a:prstGeom>
        </p:spPr>
      </p:pic>
      <p:pic>
        <p:nvPicPr>
          <p:cNvPr id="24" name="Graphic 23" descr="Badge 3 with solid fill">
            <a:extLst>
              <a:ext uri="{FF2B5EF4-FFF2-40B4-BE49-F238E27FC236}">
                <a16:creationId xmlns:a16="http://schemas.microsoft.com/office/drawing/2014/main" id="{07FCF5C7-B389-B7C3-636A-C32E446C40F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390011" y="4462603"/>
            <a:ext cx="411480" cy="411480"/>
          </a:xfrm>
          <a:prstGeom prst="rect">
            <a:avLst/>
          </a:prstGeom>
        </p:spPr>
      </p:pic>
      <p:pic>
        <p:nvPicPr>
          <p:cNvPr id="25" name="Graphic 24" descr="Badge with solid fill">
            <a:extLst>
              <a:ext uri="{FF2B5EF4-FFF2-40B4-BE49-F238E27FC236}">
                <a16:creationId xmlns:a16="http://schemas.microsoft.com/office/drawing/2014/main" id="{5C64DABE-16BD-570F-54B6-2564B9E60A5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78346" y="4464554"/>
            <a:ext cx="411480" cy="411480"/>
          </a:xfrm>
          <a:prstGeom prst="rect">
            <a:avLst/>
          </a:prstGeom>
        </p:spPr>
      </p:pic>
      <p:pic>
        <p:nvPicPr>
          <p:cNvPr id="26" name="Graphic 25" descr="Badge 1 with solid fill">
            <a:extLst>
              <a:ext uri="{FF2B5EF4-FFF2-40B4-BE49-F238E27FC236}">
                <a16:creationId xmlns:a16="http://schemas.microsoft.com/office/drawing/2014/main" id="{E8B07685-FCFC-30EF-5C0B-604CBDC5B82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30131" y="4457392"/>
            <a:ext cx="411480" cy="411480"/>
          </a:xfrm>
          <a:prstGeom prst="rect">
            <a:avLst/>
          </a:prstGeom>
        </p:spPr>
      </p:pic>
      <p:cxnSp>
        <p:nvCxnSpPr>
          <p:cNvPr id="27" name="Straight Connector 26">
            <a:extLst>
              <a:ext uri="{FF2B5EF4-FFF2-40B4-BE49-F238E27FC236}">
                <a16:creationId xmlns:a16="http://schemas.microsoft.com/office/drawing/2014/main" id="{89BBA873-A731-4C15-2D64-30A02816BF3D}"/>
              </a:ext>
            </a:extLst>
          </p:cNvPr>
          <p:cNvCxnSpPr/>
          <p:nvPr/>
        </p:nvCxnSpPr>
        <p:spPr>
          <a:xfrm>
            <a:off x="681135" y="2267339"/>
            <a:ext cx="10497853"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pic>
        <p:nvPicPr>
          <p:cNvPr id="14" name="Graphic 13" descr="Dollar outline">
            <a:extLst>
              <a:ext uri="{FF2B5EF4-FFF2-40B4-BE49-F238E27FC236}">
                <a16:creationId xmlns:a16="http://schemas.microsoft.com/office/drawing/2014/main" id="{94A2DC60-5A96-CA2A-134C-2EEF21309F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71727" y="4014788"/>
            <a:ext cx="190387" cy="190387"/>
          </a:xfrm>
          <a:prstGeom prst="rect">
            <a:avLst/>
          </a:prstGeom>
        </p:spPr>
      </p:pic>
      <p:pic>
        <p:nvPicPr>
          <p:cNvPr id="12" name="Graphic 11">
            <a:extLst>
              <a:ext uri="{FF2B5EF4-FFF2-40B4-BE49-F238E27FC236}">
                <a16:creationId xmlns:a16="http://schemas.microsoft.com/office/drawing/2014/main" id="{70290168-5EBF-0EC8-490B-5E6743F2B97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01491" y="3663894"/>
            <a:ext cx="732663" cy="732663"/>
          </a:xfrm>
          <a:prstGeom prst="rect">
            <a:avLst/>
          </a:prstGeom>
        </p:spPr>
      </p:pic>
    </p:spTree>
    <p:extLst>
      <p:ext uri="{BB962C8B-B14F-4D97-AF65-F5344CB8AC3E}">
        <p14:creationId xmlns:p14="http://schemas.microsoft.com/office/powerpoint/2010/main" val="559529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26578C-6F26-901A-538C-4A37B31A4F14}"/>
              </a:ext>
            </a:extLst>
          </p:cNvPr>
          <p:cNvSpPr>
            <a:spLocks noGrp="1"/>
          </p:cNvSpPr>
          <p:nvPr>
            <p:ph idx="1"/>
          </p:nvPr>
        </p:nvSpPr>
        <p:spPr>
          <a:xfrm>
            <a:off x="539610" y="1741467"/>
            <a:ext cx="10772554" cy="386456"/>
          </a:xfrm>
        </p:spPr>
        <p:txBody>
          <a:bodyPr vert="horz" lIns="91440" tIns="45720" rIns="91440" bIns="45720" rtlCol="0" anchor="t">
            <a:noAutofit/>
          </a:bodyPr>
          <a:lstStyle/>
          <a:p>
            <a:r>
              <a:rPr lang="en-US">
                <a:latin typeface="Aptos"/>
              </a:rPr>
              <a:t>Five-year trend shows steady increase. </a:t>
            </a:r>
            <a:endParaRPr lang="en-US"/>
          </a:p>
        </p:txBody>
      </p:sp>
      <p:sp>
        <p:nvSpPr>
          <p:cNvPr id="4" name="Title 3">
            <a:extLst>
              <a:ext uri="{FF2B5EF4-FFF2-40B4-BE49-F238E27FC236}">
                <a16:creationId xmlns:a16="http://schemas.microsoft.com/office/drawing/2014/main" id="{F03B63BB-3A37-E4C6-BC8E-BDF1B813F728}"/>
              </a:ext>
            </a:extLst>
          </p:cNvPr>
          <p:cNvSpPr>
            <a:spLocks noGrp="1"/>
          </p:cNvSpPr>
          <p:nvPr>
            <p:ph type="title"/>
          </p:nvPr>
        </p:nvSpPr>
        <p:spPr/>
        <p:txBody>
          <a:bodyPr/>
          <a:lstStyle/>
          <a:p>
            <a:r>
              <a:rPr lang="en-US" sz="2800"/>
              <a:t>Growth in DAF Contributions </a:t>
            </a:r>
          </a:p>
        </p:txBody>
      </p:sp>
      <p:sp>
        <p:nvSpPr>
          <p:cNvPr id="11" name="TextBox 10">
            <a:extLst>
              <a:ext uri="{FF2B5EF4-FFF2-40B4-BE49-F238E27FC236}">
                <a16:creationId xmlns:a16="http://schemas.microsoft.com/office/drawing/2014/main" id="{7120A148-881B-55AA-709F-0E8C52E46E83}"/>
              </a:ext>
            </a:extLst>
          </p:cNvPr>
          <p:cNvSpPr txBox="1"/>
          <p:nvPr/>
        </p:nvSpPr>
        <p:spPr>
          <a:xfrm>
            <a:off x="539610" y="6215674"/>
            <a:ext cx="6105832" cy="215444"/>
          </a:xfrm>
          <a:prstGeom prst="rect">
            <a:avLst/>
          </a:prstGeom>
          <a:noFill/>
        </p:spPr>
        <p:txBody>
          <a:bodyPr wrap="square">
            <a:spAutoFit/>
          </a:bodyPr>
          <a:lstStyle/>
          <a:p>
            <a:r>
              <a:rPr lang="en-US" sz="800">
                <a:latin typeface="Aptos" panose="020B0004020202020204" pitchFamily="34" charset="0"/>
                <a:cs typeface="Arial"/>
              </a:rPr>
              <a:t>Source: National Philanthropic Trust, 2024 DAF Report </a:t>
            </a:r>
            <a:endParaRPr lang="en-US" sz="800">
              <a:latin typeface="Aptos" panose="020B0004020202020204" pitchFamily="34" charset="0"/>
            </a:endParaRPr>
          </a:p>
        </p:txBody>
      </p:sp>
      <p:sp>
        <p:nvSpPr>
          <p:cNvPr id="5" name="Google Shape;624;p24">
            <a:extLst>
              <a:ext uri="{FF2B5EF4-FFF2-40B4-BE49-F238E27FC236}">
                <a16:creationId xmlns:a16="http://schemas.microsoft.com/office/drawing/2014/main" id="{DCB2C8C9-B39B-2DC6-3BFB-5AE30DD8D31B}"/>
              </a:ext>
            </a:extLst>
          </p:cNvPr>
          <p:cNvSpPr txBox="1">
            <a:spLocks/>
          </p:cNvSpPr>
          <p:nvPr/>
        </p:nvSpPr>
        <p:spPr>
          <a:xfrm>
            <a:off x="6467474" y="2811532"/>
            <a:ext cx="4943476" cy="1908174"/>
          </a:xfrm>
          <a:prstGeom prst="rect">
            <a:avLst/>
          </a:prstGeom>
          <a:noFill/>
          <a:ln>
            <a:noFill/>
          </a:ln>
        </p:spPr>
        <p:txBody>
          <a:bodyPr spcFirstLastPara="1" vert="horz" wrap="square" lIns="91425" tIns="45700" rIns="91425" bIns="4570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lnSpc>
                <a:spcPct val="100000"/>
              </a:lnSpc>
              <a:spcBef>
                <a:spcPts val="0"/>
              </a:spcBef>
              <a:buClr>
                <a:srgbClr val="E97132"/>
              </a:buClr>
              <a:buSzPts val="3200"/>
              <a:buFont typeface="Garamond"/>
              <a:buNone/>
              <a:defRPr/>
            </a:pPr>
            <a:r>
              <a:rPr lang="en-US" sz="2000" b="1" kern="0">
                <a:solidFill>
                  <a:srgbClr val="E97132"/>
                </a:solidFill>
                <a:ea typeface="Garamond"/>
                <a:cs typeface="Garamond"/>
                <a:sym typeface="Garamond"/>
              </a:rPr>
              <a:t>9.4% </a:t>
            </a:r>
            <a:br>
              <a:rPr lang="en-US" sz="2000" b="1" kern="0">
                <a:solidFill>
                  <a:srgbClr val="E97132"/>
                </a:solidFill>
                <a:ea typeface="Garamond"/>
                <a:cs typeface="Garamond"/>
                <a:sym typeface="Garamond"/>
              </a:rPr>
            </a:br>
            <a:r>
              <a:rPr lang="en-US" sz="2000" kern="0">
                <a:ea typeface="Garamond"/>
                <a:cs typeface="Garamond"/>
                <a:sym typeface="Garamond"/>
              </a:rPr>
              <a:t>CAGR</a:t>
            </a:r>
            <a:endParaRPr lang="en-US" sz="1900" kern="0">
              <a:ea typeface="Garamond"/>
              <a:cs typeface="Garamond"/>
              <a:sym typeface="Garamond"/>
            </a:endParaRPr>
          </a:p>
          <a:p>
            <a:pPr marL="0" indent="0">
              <a:lnSpc>
                <a:spcPct val="100000"/>
              </a:lnSpc>
              <a:spcBef>
                <a:spcPts val="0"/>
              </a:spcBef>
              <a:buClr>
                <a:srgbClr val="E97132"/>
              </a:buClr>
              <a:buSzPts val="3200"/>
              <a:buFont typeface="Garamond"/>
              <a:buNone/>
              <a:defRPr/>
            </a:pPr>
            <a:br>
              <a:rPr lang="en-US" sz="2000" kern="0">
                <a:ea typeface="Garamond"/>
                <a:cs typeface="Garamond"/>
                <a:sym typeface="Garamond"/>
              </a:rPr>
            </a:br>
            <a:r>
              <a:rPr lang="en-US" sz="1900" kern="0">
                <a:ea typeface="Garamond"/>
                <a:cs typeface="Garamond"/>
                <a:sym typeface="Garamond"/>
              </a:rPr>
              <a:t>Compound annual growth in contributions (2019-2023)</a:t>
            </a:r>
            <a:endParaRPr lang="en-US" sz="1900" kern="0">
              <a:cs typeface="Arial"/>
              <a:sym typeface="Arial"/>
            </a:endParaRPr>
          </a:p>
          <a:p>
            <a:pPr marL="0" indent="0">
              <a:lnSpc>
                <a:spcPct val="100000"/>
              </a:lnSpc>
              <a:spcBef>
                <a:spcPts val="0"/>
              </a:spcBef>
              <a:buClr>
                <a:srgbClr val="000000"/>
              </a:buClr>
              <a:buSzPts val="2000"/>
              <a:buFont typeface="Arial"/>
              <a:buNone/>
              <a:defRPr/>
            </a:pPr>
            <a:endParaRPr lang="en-US" sz="2000" kern="0">
              <a:solidFill>
                <a:srgbClr val="000000"/>
              </a:solidFill>
              <a:ea typeface="Arial"/>
              <a:cs typeface="Arial"/>
              <a:sym typeface="Arial"/>
            </a:endParaRPr>
          </a:p>
        </p:txBody>
      </p:sp>
      <p:sp>
        <p:nvSpPr>
          <p:cNvPr id="10" name="Google Shape;626;p24">
            <a:extLst>
              <a:ext uri="{FF2B5EF4-FFF2-40B4-BE49-F238E27FC236}">
                <a16:creationId xmlns:a16="http://schemas.microsoft.com/office/drawing/2014/main" id="{D87D180A-9254-B9F8-5ED0-239A50984E96}"/>
              </a:ext>
            </a:extLst>
          </p:cNvPr>
          <p:cNvSpPr txBox="1"/>
          <p:nvPr/>
        </p:nvSpPr>
        <p:spPr>
          <a:xfrm>
            <a:off x="533151" y="2777132"/>
            <a:ext cx="4448423" cy="1374695"/>
          </a:xfrm>
          <a:prstGeom prst="rect">
            <a:avLst/>
          </a:prstGeom>
          <a:noFill/>
          <a:ln>
            <a:noFill/>
          </a:ln>
        </p:spPr>
        <p:txBody>
          <a:bodyPr spcFirstLastPara="1" wrap="square" lIns="91425" tIns="45700" rIns="91425" bIns="45700" anchor="t" anchorCtr="0">
            <a:spAutoFit/>
          </a:bodyPr>
          <a:lstStyle/>
          <a:p>
            <a:pPr marL="1097280">
              <a:lnSpc>
                <a:spcPts val="2500"/>
              </a:lnSpc>
              <a:buClr>
                <a:srgbClr val="000000"/>
              </a:buClr>
              <a:buSzPts val="2000"/>
              <a:defRPr/>
            </a:pPr>
            <a:r>
              <a:rPr lang="en-US" sz="2000" b="1" kern="0">
                <a:solidFill>
                  <a:srgbClr val="E97132"/>
                </a:solidFill>
                <a:latin typeface="Aptos"/>
                <a:ea typeface="Garamond"/>
                <a:cs typeface="Garamond"/>
                <a:sym typeface="Garamond"/>
              </a:rPr>
              <a:t>$59.43B </a:t>
            </a:r>
            <a:br>
              <a:rPr lang="en-US" sz="2000" b="1" kern="0">
                <a:latin typeface="Aptos" panose="020B0004020202020204" pitchFamily="34" charset="0"/>
                <a:ea typeface="Garamond"/>
                <a:cs typeface="Garamond"/>
              </a:rPr>
            </a:br>
            <a:r>
              <a:rPr lang="en-US" sz="1900">
                <a:solidFill>
                  <a:srgbClr val="000000"/>
                </a:solidFill>
                <a:latin typeface="Aptos"/>
                <a:sym typeface="Arial"/>
              </a:rPr>
              <a:t>Contributions </a:t>
            </a:r>
          </a:p>
          <a:p>
            <a:pPr marL="0" marR="0" lvl="0" indent="0" defTabSz="914400" rtl="0" eaLnBrk="1" fontAlgn="auto" latinLnBrk="0" hangingPunct="1">
              <a:lnSpc>
                <a:spcPts val="2500"/>
              </a:lnSpc>
              <a:spcBef>
                <a:spcPts val="0"/>
              </a:spcBef>
              <a:spcAft>
                <a:spcPts val="0"/>
              </a:spcAft>
              <a:buClr>
                <a:srgbClr val="000000"/>
              </a:buClr>
              <a:buSzPts val="2000"/>
              <a:buFont typeface="Arial"/>
              <a:buNone/>
              <a:tabLst/>
              <a:defRPr/>
            </a:pPr>
            <a:endParaRPr lang="en-US" sz="2000">
              <a:solidFill>
                <a:srgbClr val="000000"/>
              </a:solidFill>
              <a:latin typeface="Aptos" panose="020B0004020202020204" pitchFamily="34" charset="0"/>
              <a:sym typeface="Arial"/>
            </a:endParaRPr>
          </a:p>
          <a:p>
            <a:pPr>
              <a:lnSpc>
                <a:spcPts val="2500"/>
              </a:lnSpc>
              <a:defRPr/>
            </a:pPr>
            <a:r>
              <a:rPr lang="en-US" sz="1900" kern="0">
                <a:solidFill>
                  <a:srgbClr val="000000"/>
                </a:solidFill>
                <a:latin typeface="Aptos"/>
                <a:cs typeface="Arial"/>
              </a:rPr>
              <a:t>Contributions to DAFs in 2023</a:t>
            </a:r>
            <a:endParaRPr lang="en-US">
              <a:latin typeface="Aptos"/>
            </a:endParaRPr>
          </a:p>
        </p:txBody>
      </p:sp>
      <p:cxnSp>
        <p:nvCxnSpPr>
          <p:cNvPr id="13" name="Straight Connector 12">
            <a:extLst>
              <a:ext uri="{FF2B5EF4-FFF2-40B4-BE49-F238E27FC236}">
                <a16:creationId xmlns:a16="http://schemas.microsoft.com/office/drawing/2014/main" id="{47BF9E88-24E8-45B1-F1C7-593E99948D28}"/>
              </a:ext>
            </a:extLst>
          </p:cNvPr>
          <p:cNvCxnSpPr>
            <a:cxnSpLocks/>
          </p:cNvCxnSpPr>
          <p:nvPr/>
        </p:nvCxnSpPr>
        <p:spPr>
          <a:xfrm flipH="1">
            <a:off x="619124" y="3609975"/>
            <a:ext cx="420624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pic>
        <p:nvPicPr>
          <p:cNvPr id="14" name="Graphic 13" descr="Signal outline">
            <a:extLst>
              <a:ext uri="{FF2B5EF4-FFF2-40B4-BE49-F238E27FC236}">
                <a16:creationId xmlns:a16="http://schemas.microsoft.com/office/drawing/2014/main" id="{A5CD8BEC-1CFC-954D-1C57-ECE94EBD52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67473" y="2690812"/>
            <a:ext cx="828675" cy="828675"/>
          </a:xfrm>
          <a:prstGeom prst="rect">
            <a:avLst/>
          </a:prstGeom>
        </p:spPr>
      </p:pic>
      <p:cxnSp>
        <p:nvCxnSpPr>
          <p:cNvPr id="15" name="Straight Connector 14">
            <a:extLst>
              <a:ext uri="{FF2B5EF4-FFF2-40B4-BE49-F238E27FC236}">
                <a16:creationId xmlns:a16="http://schemas.microsoft.com/office/drawing/2014/main" id="{A1A08D31-7435-009D-B0B4-9ACED4E3C9F3}"/>
              </a:ext>
            </a:extLst>
          </p:cNvPr>
          <p:cNvCxnSpPr>
            <a:cxnSpLocks/>
          </p:cNvCxnSpPr>
          <p:nvPr/>
        </p:nvCxnSpPr>
        <p:spPr>
          <a:xfrm flipH="1">
            <a:off x="6562724" y="3609975"/>
            <a:ext cx="438912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B2DACDE0-20EC-FFB8-5A7C-684D1E88E9B5}"/>
              </a:ext>
            </a:extLst>
          </p:cNvPr>
          <p:cNvGrpSpPr/>
          <p:nvPr/>
        </p:nvGrpSpPr>
        <p:grpSpPr>
          <a:xfrm>
            <a:off x="689610" y="2754428"/>
            <a:ext cx="643133" cy="645507"/>
            <a:chOff x="4993289" y="4885959"/>
            <a:chExt cx="662073" cy="664517"/>
          </a:xfrm>
        </p:grpSpPr>
        <p:sp>
          <p:nvSpPr>
            <p:cNvPr id="3" name="Oval 2">
              <a:extLst>
                <a:ext uri="{FF2B5EF4-FFF2-40B4-BE49-F238E27FC236}">
                  <a16:creationId xmlns:a16="http://schemas.microsoft.com/office/drawing/2014/main" id="{FDA7EECD-0AC8-C118-6F2B-EC622FF9A2D2}"/>
                </a:ext>
              </a:extLst>
            </p:cNvPr>
            <p:cNvSpPr/>
            <p:nvPr/>
          </p:nvSpPr>
          <p:spPr>
            <a:xfrm>
              <a:off x="4993289" y="4933949"/>
              <a:ext cx="464127" cy="464127"/>
            </a:xfrm>
            <a:prstGeom prst="ellipse">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80BDF2E-1BBA-F703-60B6-A220017FF05C}"/>
                </a:ext>
              </a:extLst>
            </p:cNvPr>
            <p:cNvSpPr/>
            <p:nvPr/>
          </p:nvSpPr>
          <p:spPr>
            <a:xfrm>
              <a:off x="5145689" y="5086349"/>
              <a:ext cx="464127" cy="464127"/>
            </a:xfrm>
            <a:prstGeom prst="ellipse">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61A4DC8-5A1E-DB23-A3A5-F34532770AD6}"/>
                </a:ext>
              </a:extLst>
            </p:cNvPr>
            <p:cNvSpPr/>
            <p:nvPr/>
          </p:nvSpPr>
          <p:spPr>
            <a:xfrm>
              <a:off x="5191235" y="4885959"/>
              <a:ext cx="464127" cy="464127"/>
            </a:xfrm>
            <a:prstGeom prst="ellipse">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7F5C92E7-1271-15CC-6517-F52DE8FCF799}"/>
                </a:ext>
              </a:extLst>
            </p:cNvPr>
            <p:cNvSpPr/>
            <p:nvPr/>
          </p:nvSpPr>
          <p:spPr>
            <a:xfrm>
              <a:off x="5298089" y="4989369"/>
              <a:ext cx="266181" cy="254159"/>
            </a:xfrm>
            <a:prstGeom prst="hear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17508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1E65-FF7A-0818-E800-454D1AE5EF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155FDAA-5721-9C22-8A21-2AD34E65A687}"/>
              </a:ext>
            </a:extLst>
          </p:cNvPr>
          <p:cNvSpPr>
            <a:spLocks noGrp="1"/>
          </p:cNvSpPr>
          <p:nvPr>
            <p:ph type="title"/>
          </p:nvPr>
        </p:nvSpPr>
        <p:spPr/>
        <p:txBody>
          <a:bodyPr/>
          <a:lstStyle/>
          <a:p>
            <a:r>
              <a:rPr lang="en-US" sz="2800"/>
              <a:t>DAF Grantmaking Holds Steady</a:t>
            </a:r>
          </a:p>
        </p:txBody>
      </p:sp>
      <p:sp>
        <p:nvSpPr>
          <p:cNvPr id="8" name="Google Shape;624;p24">
            <a:extLst>
              <a:ext uri="{FF2B5EF4-FFF2-40B4-BE49-F238E27FC236}">
                <a16:creationId xmlns:a16="http://schemas.microsoft.com/office/drawing/2014/main" id="{BFBB386B-1FB9-746D-8A40-78C54BA5D04F}"/>
              </a:ext>
            </a:extLst>
          </p:cNvPr>
          <p:cNvSpPr txBox="1">
            <a:spLocks/>
          </p:cNvSpPr>
          <p:nvPr/>
        </p:nvSpPr>
        <p:spPr>
          <a:xfrm>
            <a:off x="5181599" y="2792482"/>
            <a:ext cx="4638676" cy="1615787"/>
          </a:xfrm>
          <a:prstGeom prst="rect">
            <a:avLst/>
          </a:prstGeom>
          <a:noFill/>
          <a:ln>
            <a:noFill/>
          </a:ln>
        </p:spPr>
        <p:txBody>
          <a:bodyPr spcFirstLastPara="1" vert="horz" wrap="square" lIns="91425" tIns="45700" rIns="91425" bIns="4570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0" indent="0">
              <a:lnSpc>
                <a:spcPct val="100000"/>
              </a:lnSpc>
              <a:spcBef>
                <a:spcPts val="0"/>
              </a:spcBef>
              <a:buClr>
                <a:srgbClr val="E97132"/>
              </a:buClr>
              <a:buSzPts val="3200"/>
              <a:buFont typeface="Garamond"/>
              <a:buNone/>
              <a:defRPr/>
            </a:pPr>
            <a:r>
              <a:rPr lang="en-US" sz="2000" b="1" kern="0">
                <a:solidFill>
                  <a:srgbClr val="E97132"/>
                </a:solidFill>
                <a:ea typeface="Garamond"/>
                <a:cs typeface="Garamond"/>
                <a:sym typeface="Garamond"/>
              </a:rPr>
              <a:t>+92% </a:t>
            </a:r>
            <a:r>
              <a:rPr lang="en-US" sz="1900" kern="0">
                <a:ea typeface="Garamond"/>
                <a:cs typeface="Garamond"/>
                <a:sym typeface="Garamond"/>
              </a:rPr>
              <a:t>since 2019</a:t>
            </a:r>
            <a:br>
              <a:rPr lang="en-US" sz="2000" b="1" kern="0">
                <a:solidFill>
                  <a:srgbClr val="E97132"/>
                </a:solidFill>
                <a:ea typeface="Garamond"/>
                <a:cs typeface="Garamond"/>
                <a:sym typeface="Garamond"/>
              </a:rPr>
            </a:br>
            <a:r>
              <a:rPr lang="en-US" sz="2000" b="1" kern="0">
                <a:solidFill>
                  <a:srgbClr val="E97132"/>
                </a:solidFill>
                <a:ea typeface="Garamond"/>
                <a:cs typeface="Garamond"/>
                <a:sym typeface="Garamond"/>
              </a:rPr>
              <a:t>+456% </a:t>
            </a:r>
            <a:r>
              <a:rPr lang="en-US" sz="1900" kern="0">
                <a:ea typeface="Garamond"/>
                <a:cs typeface="Garamond"/>
                <a:sym typeface="Garamond"/>
              </a:rPr>
              <a:t>since 2013</a:t>
            </a:r>
          </a:p>
          <a:p>
            <a:pPr marL="0" indent="0">
              <a:lnSpc>
                <a:spcPct val="100000"/>
              </a:lnSpc>
              <a:spcBef>
                <a:spcPts val="0"/>
              </a:spcBef>
              <a:buClr>
                <a:srgbClr val="E97132"/>
              </a:buClr>
              <a:buSzPts val="3200"/>
              <a:buFont typeface="Garamond"/>
              <a:buNone/>
              <a:defRPr/>
            </a:pPr>
            <a:br>
              <a:rPr lang="en-US" sz="2000" kern="0">
                <a:ea typeface="Garamond"/>
                <a:cs typeface="Garamond"/>
                <a:sym typeface="Garamond"/>
              </a:rPr>
            </a:br>
            <a:r>
              <a:rPr lang="en-US" sz="1900" kern="0">
                <a:ea typeface="Garamond"/>
                <a:cs typeface="Garamond"/>
                <a:sym typeface="Garamond"/>
              </a:rPr>
              <a:t>Grants have grown significantly over time</a:t>
            </a:r>
            <a:endParaRPr lang="en-US" sz="1900" kern="0">
              <a:cs typeface="Arial"/>
              <a:sym typeface="Arial"/>
            </a:endParaRPr>
          </a:p>
          <a:p>
            <a:pPr marL="0" indent="0">
              <a:lnSpc>
                <a:spcPct val="100000"/>
              </a:lnSpc>
              <a:spcBef>
                <a:spcPts val="0"/>
              </a:spcBef>
              <a:buClr>
                <a:srgbClr val="000000"/>
              </a:buClr>
              <a:buSzPts val="2000"/>
              <a:buFont typeface="Arial"/>
              <a:buNone/>
              <a:defRPr/>
            </a:pPr>
            <a:endParaRPr lang="en-US" sz="2000" kern="0">
              <a:solidFill>
                <a:srgbClr val="000000"/>
              </a:solidFill>
              <a:ea typeface="Arial"/>
              <a:cs typeface="Arial"/>
              <a:sym typeface="Arial"/>
            </a:endParaRPr>
          </a:p>
        </p:txBody>
      </p:sp>
      <p:sp>
        <p:nvSpPr>
          <p:cNvPr id="9" name="AutoShape 2" descr="Dollar Sign in Orange Circle Icon">
            <a:extLst>
              <a:ext uri="{FF2B5EF4-FFF2-40B4-BE49-F238E27FC236}">
                <a16:creationId xmlns:a16="http://schemas.microsoft.com/office/drawing/2014/main" id="{13C3BDEF-8C33-5359-4761-5D46CCD1C094}"/>
              </a:ext>
            </a:extLst>
          </p:cNvPr>
          <p:cNvSpPr>
            <a:spLocks noChangeAspect="1" noChangeArrowheads="1"/>
          </p:cNvSpPr>
          <p:nvPr/>
        </p:nvSpPr>
        <p:spPr bwMode="auto">
          <a:xfrm>
            <a:off x="2667048" y="3219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Google Shape;626;p24">
            <a:extLst>
              <a:ext uri="{FF2B5EF4-FFF2-40B4-BE49-F238E27FC236}">
                <a16:creationId xmlns:a16="http://schemas.microsoft.com/office/drawing/2014/main" id="{C2126C3D-EDD5-ADBC-F308-F4F885A0A655}"/>
              </a:ext>
            </a:extLst>
          </p:cNvPr>
          <p:cNvSpPr txBox="1"/>
          <p:nvPr/>
        </p:nvSpPr>
        <p:spPr>
          <a:xfrm>
            <a:off x="523627" y="2777132"/>
            <a:ext cx="3619747" cy="1374695"/>
          </a:xfrm>
          <a:prstGeom prst="rect">
            <a:avLst/>
          </a:prstGeom>
          <a:noFill/>
          <a:ln>
            <a:noFill/>
          </a:ln>
        </p:spPr>
        <p:txBody>
          <a:bodyPr spcFirstLastPara="1" wrap="square" lIns="91425" tIns="45700" rIns="91425" bIns="45700" anchor="t" anchorCtr="0">
            <a:spAutoFit/>
          </a:bodyPr>
          <a:lstStyle/>
          <a:p>
            <a:pPr marL="1097280">
              <a:lnSpc>
                <a:spcPts val="2500"/>
              </a:lnSpc>
              <a:buClr>
                <a:srgbClr val="000000"/>
              </a:buClr>
              <a:buSzPts val="2000"/>
              <a:defRPr/>
            </a:pPr>
            <a:r>
              <a:rPr lang="en-US" sz="2000" b="1" kern="0">
                <a:solidFill>
                  <a:srgbClr val="E97132"/>
                </a:solidFill>
                <a:latin typeface="Aptos" panose="020B0004020202020204" pitchFamily="34" charset="0"/>
                <a:ea typeface="Garamond"/>
                <a:cs typeface="Garamond"/>
                <a:sym typeface="Garamond"/>
              </a:rPr>
              <a:t>$54.77B</a:t>
            </a:r>
          </a:p>
          <a:p>
            <a:pPr marL="1097280" marR="0" lvl="0" indent="0" defTabSz="914400" rtl="0" eaLnBrk="1" fontAlgn="auto" latinLnBrk="0" hangingPunct="1">
              <a:lnSpc>
                <a:spcPts val="2500"/>
              </a:lnSpc>
              <a:spcBef>
                <a:spcPts val="0"/>
              </a:spcBef>
              <a:spcAft>
                <a:spcPts val="0"/>
              </a:spcAft>
              <a:buClr>
                <a:srgbClr val="000000"/>
              </a:buClr>
              <a:buSzPts val="2000"/>
              <a:buFont typeface="Arial"/>
              <a:buNone/>
              <a:tabLst/>
              <a:defRPr/>
            </a:pPr>
            <a:r>
              <a:rPr lang="en-US" sz="1900">
                <a:solidFill>
                  <a:srgbClr val="000000"/>
                </a:solidFill>
                <a:latin typeface="Aptos" panose="020B0004020202020204" pitchFamily="34" charset="0"/>
                <a:sym typeface="Arial"/>
              </a:rPr>
              <a:t>Total Grants in 2023</a:t>
            </a:r>
          </a:p>
          <a:p>
            <a:pPr marL="0" marR="0" lvl="0" indent="0" defTabSz="914400" rtl="0" eaLnBrk="1" fontAlgn="auto" latinLnBrk="0" hangingPunct="1">
              <a:lnSpc>
                <a:spcPts val="2500"/>
              </a:lnSpc>
              <a:spcBef>
                <a:spcPts val="0"/>
              </a:spcBef>
              <a:spcAft>
                <a:spcPts val="0"/>
              </a:spcAft>
              <a:buClr>
                <a:srgbClr val="000000"/>
              </a:buClr>
              <a:buSzPts val="2000"/>
              <a:buFont typeface="Arial"/>
              <a:buNone/>
              <a:tabLst/>
              <a:defRPr/>
            </a:pPr>
            <a:endParaRPr lang="en-US" sz="2000">
              <a:solidFill>
                <a:srgbClr val="000000"/>
              </a:solidFill>
              <a:latin typeface="Aptos" panose="020B0004020202020204" pitchFamily="34" charset="0"/>
              <a:sym typeface="Arial"/>
            </a:endParaRPr>
          </a:p>
          <a:p>
            <a:pPr marL="0" marR="0" lvl="0" indent="0" defTabSz="914400" rtl="0" eaLnBrk="1" fontAlgn="auto" latinLnBrk="0" hangingPunct="1">
              <a:lnSpc>
                <a:spcPts val="2500"/>
              </a:lnSpc>
              <a:spcBef>
                <a:spcPts val="0"/>
              </a:spcBef>
              <a:spcAft>
                <a:spcPts val="0"/>
              </a:spcAft>
              <a:buClr>
                <a:srgbClr val="000000"/>
              </a:buClr>
              <a:buSzPts val="2000"/>
              <a:buFont typeface="Arial"/>
              <a:buNone/>
              <a:tabLst/>
              <a:defRPr/>
            </a:pPr>
            <a:r>
              <a:rPr kumimoji="0" lang="en-US" sz="1900" i="0" u="none" strike="noStrike" kern="0" cap="none" spc="0" normalizeH="0" baseline="0" noProof="0">
                <a:ln>
                  <a:noFill/>
                </a:ln>
                <a:solidFill>
                  <a:srgbClr val="000000"/>
                </a:solidFill>
                <a:effectLst/>
                <a:uLnTx/>
                <a:uFillTx/>
                <a:latin typeface="Aptos" panose="020B0004020202020204" pitchFamily="34" charset="0"/>
                <a:ea typeface="Arial"/>
                <a:cs typeface="Arial"/>
                <a:sym typeface="Arial"/>
              </a:rPr>
              <a:t>Second year over $50B</a:t>
            </a:r>
          </a:p>
        </p:txBody>
      </p:sp>
      <p:sp>
        <p:nvSpPr>
          <p:cNvPr id="5" name="TextBox 4">
            <a:extLst>
              <a:ext uri="{FF2B5EF4-FFF2-40B4-BE49-F238E27FC236}">
                <a16:creationId xmlns:a16="http://schemas.microsoft.com/office/drawing/2014/main" id="{C9F3B57E-57D1-CF12-19B8-3D61F11EC8D3}"/>
              </a:ext>
            </a:extLst>
          </p:cNvPr>
          <p:cNvSpPr txBox="1"/>
          <p:nvPr/>
        </p:nvSpPr>
        <p:spPr>
          <a:xfrm>
            <a:off x="533621" y="6420215"/>
            <a:ext cx="6105832" cy="215444"/>
          </a:xfrm>
          <a:prstGeom prst="rect">
            <a:avLst/>
          </a:prstGeom>
          <a:noFill/>
        </p:spPr>
        <p:txBody>
          <a:bodyPr wrap="square">
            <a:spAutoFit/>
          </a:bodyPr>
          <a:lstStyle/>
          <a:p>
            <a:r>
              <a:rPr lang="en-US" sz="800">
                <a:latin typeface="Aptos" panose="020B0004020202020204" pitchFamily="34" charset="0"/>
                <a:cs typeface="Arial"/>
              </a:rPr>
              <a:t>Source: National Philanthropic Trust, 2024 DAF Report </a:t>
            </a:r>
            <a:endParaRPr lang="en-US" sz="800">
              <a:latin typeface="Aptos" panose="020B0004020202020204" pitchFamily="34" charset="0"/>
            </a:endParaRPr>
          </a:p>
        </p:txBody>
      </p:sp>
      <p:pic>
        <p:nvPicPr>
          <p:cNvPr id="3" name="Graphic 2" descr="Coins outline">
            <a:extLst>
              <a:ext uri="{FF2B5EF4-FFF2-40B4-BE49-F238E27FC236}">
                <a16:creationId xmlns:a16="http://schemas.microsoft.com/office/drawing/2014/main" id="{F2CAEC76-D6BF-854A-7F9D-84E64A68860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9600" y="2560428"/>
            <a:ext cx="945151" cy="945151"/>
          </a:xfrm>
          <a:prstGeom prst="rect">
            <a:avLst/>
          </a:prstGeom>
        </p:spPr>
      </p:pic>
      <p:cxnSp>
        <p:nvCxnSpPr>
          <p:cNvPr id="13" name="Straight Connector 12">
            <a:extLst>
              <a:ext uri="{FF2B5EF4-FFF2-40B4-BE49-F238E27FC236}">
                <a16:creationId xmlns:a16="http://schemas.microsoft.com/office/drawing/2014/main" id="{AB1DCFB1-0779-6DB5-C66F-023ADE9751FF}"/>
              </a:ext>
            </a:extLst>
          </p:cNvPr>
          <p:cNvCxnSpPr>
            <a:cxnSpLocks/>
          </p:cNvCxnSpPr>
          <p:nvPr/>
        </p:nvCxnSpPr>
        <p:spPr>
          <a:xfrm flipH="1">
            <a:off x="609599" y="3609975"/>
            <a:ext cx="320040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pic>
        <p:nvPicPr>
          <p:cNvPr id="15" name="Graphic 14" descr="Exponential Graph outline">
            <a:extLst>
              <a:ext uri="{FF2B5EF4-FFF2-40B4-BE49-F238E27FC236}">
                <a16:creationId xmlns:a16="http://schemas.microsoft.com/office/drawing/2014/main" id="{8E33B266-E706-0F2C-5F8A-4CDD948A66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1598" y="2633662"/>
            <a:ext cx="828675" cy="828675"/>
          </a:xfrm>
          <a:prstGeom prst="rect">
            <a:avLst/>
          </a:prstGeom>
        </p:spPr>
      </p:pic>
      <p:cxnSp>
        <p:nvCxnSpPr>
          <p:cNvPr id="19" name="Straight Connector 18">
            <a:extLst>
              <a:ext uri="{FF2B5EF4-FFF2-40B4-BE49-F238E27FC236}">
                <a16:creationId xmlns:a16="http://schemas.microsoft.com/office/drawing/2014/main" id="{3FEDFBFB-C17B-1534-443A-AC63C74A2F06}"/>
              </a:ext>
            </a:extLst>
          </p:cNvPr>
          <p:cNvCxnSpPr>
            <a:cxnSpLocks/>
          </p:cNvCxnSpPr>
          <p:nvPr/>
        </p:nvCxnSpPr>
        <p:spPr>
          <a:xfrm flipH="1">
            <a:off x="5276849" y="3609975"/>
            <a:ext cx="429768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2" name="Content Placeholder 1">
            <a:extLst>
              <a:ext uri="{FF2B5EF4-FFF2-40B4-BE49-F238E27FC236}">
                <a16:creationId xmlns:a16="http://schemas.microsoft.com/office/drawing/2014/main" id="{3A18C781-5AAF-F091-B8EB-66CC7CD3B172}"/>
              </a:ext>
            </a:extLst>
          </p:cNvPr>
          <p:cNvSpPr txBox="1">
            <a:spLocks/>
          </p:cNvSpPr>
          <p:nvPr/>
        </p:nvSpPr>
        <p:spPr>
          <a:xfrm>
            <a:off x="539610" y="1741467"/>
            <a:ext cx="11538090" cy="3864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t>DAF donors </a:t>
            </a:r>
            <a:r>
              <a:rPr lang="en-US" sz="1900" b="1" spc="-20"/>
              <a:t>continue to respond and give generously</a:t>
            </a:r>
            <a:r>
              <a:rPr lang="en-US" sz="1900" spc="-20"/>
              <a:t>, </a:t>
            </a:r>
            <a:r>
              <a:rPr lang="en-US" sz="1900"/>
              <a:t>demonstrating steadfast support for nonprofits. </a:t>
            </a:r>
          </a:p>
        </p:txBody>
      </p:sp>
    </p:spTree>
    <p:extLst>
      <p:ext uri="{BB962C8B-B14F-4D97-AF65-F5344CB8AC3E}">
        <p14:creationId xmlns:p14="http://schemas.microsoft.com/office/powerpoint/2010/main" val="62710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a:extLst>
            <a:ext uri="{FF2B5EF4-FFF2-40B4-BE49-F238E27FC236}">
              <a16:creationId xmlns:a16="http://schemas.microsoft.com/office/drawing/2014/main" id="{92F5ECA4-F2C5-B8AF-190D-495065B9B821}"/>
            </a:ext>
          </a:extLst>
        </p:cNvPr>
        <p:cNvGrpSpPr/>
        <p:nvPr/>
      </p:nvGrpSpPr>
      <p:grpSpPr>
        <a:xfrm>
          <a:off x="0" y="0"/>
          <a:ext cx="0" cy="0"/>
          <a:chOff x="0" y="0"/>
          <a:chExt cx="0" cy="0"/>
        </a:xfrm>
      </p:grpSpPr>
      <p:graphicFrame>
        <p:nvGraphicFramePr>
          <p:cNvPr id="179" name="Google Shape;179;p10">
            <a:extLst>
              <a:ext uri="{FF2B5EF4-FFF2-40B4-BE49-F238E27FC236}">
                <a16:creationId xmlns:a16="http://schemas.microsoft.com/office/drawing/2014/main" id="{D265391F-7089-8261-59F0-9B46ED2B1DFA}"/>
              </a:ext>
            </a:extLst>
          </p:cNvPr>
          <p:cNvGraphicFramePr/>
          <p:nvPr>
            <p:extLst>
              <p:ext uri="{D42A27DB-BD31-4B8C-83A1-F6EECF244321}">
                <p14:modId xmlns:p14="http://schemas.microsoft.com/office/powerpoint/2010/main" val="946042780"/>
              </p:ext>
            </p:extLst>
          </p:nvPr>
        </p:nvGraphicFramePr>
        <p:xfrm>
          <a:off x="1076125" y="2140822"/>
          <a:ext cx="5486651" cy="3657768"/>
        </p:xfrm>
        <a:graphic>
          <a:graphicData uri="http://schemas.openxmlformats.org/drawingml/2006/chart">
            <c:chart xmlns:c="http://schemas.openxmlformats.org/drawingml/2006/chart" xmlns:r="http://schemas.openxmlformats.org/officeDocument/2006/relationships" r:id="rId3"/>
          </a:graphicData>
        </a:graphic>
      </p:graphicFrame>
      <p:cxnSp>
        <p:nvCxnSpPr>
          <p:cNvPr id="183" name="Google Shape;183;p10">
            <a:extLst>
              <a:ext uri="{FF2B5EF4-FFF2-40B4-BE49-F238E27FC236}">
                <a16:creationId xmlns:a16="http://schemas.microsoft.com/office/drawing/2014/main" id="{B4E1E235-1569-3B79-66DC-DCC947896443}"/>
              </a:ext>
            </a:extLst>
          </p:cNvPr>
          <p:cNvCxnSpPr>
            <a:cxnSpLocks/>
          </p:cNvCxnSpPr>
          <p:nvPr/>
        </p:nvCxnSpPr>
        <p:spPr>
          <a:xfrm flipH="1" flipV="1">
            <a:off x="785618" y="5092864"/>
            <a:ext cx="2194560" cy="0"/>
          </a:xfrm>
          <a:prstGeom prst="straightConnector1">
            <a:avLst/>
          </a:prstGeom>
          <a:noFill/>
          <a:ln w="9525" cap="flat" cmpd="sng">
            <a:solidFill>
              <a:srgbClr val="1D728C"/>
            </a:solidFill>
            <a:prstDash val="solid"/>
            <a:miter lim="800000"/>
            <a:headEnd type="none" w="sm" len="sm"/>
            <a:tailEnd type="none" w="sm" len="sm"/>
          </a:ln>
        </p:spPr>
      </p:cxnSp>
      <p:cxnSp>
        <p:nvCxnSpPr>
          <p:cNvPr id="3" name="Google Shape;183;p10">
            <a:extLst>
              <a:ext uri="{FF2B5EF4-FFF2-40B4-BE49-F238E27FC236}">
                <a16:creationId xmlns:a16="http://schemas.microsoft.com/office/drawing/2014/main" id="{B1991146-7A4D-EA54-32E7-FB217749FB3E}"/>
              </a:ext>
            </a:extLst>
          </p:cNvPr>
          <p:cNvCxnSpPr>
            <a:cxnSpLocks/>
          </p:cNvCxnSpPr>
          <p:nvPr/>
        </p:nvCxnSpPr>
        <p:spPr>
          <a:xfrm flipH="1" flipV="1">
            <a:off x="892362" y="2999178"/>
            <a:ext cx="2103120" cy="0"/>
          </a:xfrm>
          <a:prstGeom prst="straightConnector1">
            <a:avLst/>
          </a:prstGeom>
          <a:noFill/>
          <a:ln w="9525" cap="flat" cmpd="sng">
            <a:solidFill>
              <a:schemeClr val="accent2">
                <a:lumMod val="75000"/>
              </a:schemeClr>
            </a:solidFill>
            <a:prstDash val="solid"/>
            <a:miter lim="800000"/>
            <a:headEnd type="none" w="sm" len="sm"/>
            <a:tailEnd type="none" w="sm" len="sm"/>
          </a:ln>
        </p:spPr>
      </p:cxnSp>
      <p:sp>
        <p:nvSpPr>
          <p:cNvPr id="175" name="Google Shape;175;p10">
            <a:extLst>
              <a:ext uri="{FF2B5EF4-FFF2-40B4-BE49-F238E27FC236}">
                <a16:creationId xmlns:a16="http://schemas.microsoft.com/office/drawing/2014/main" id="{C0F7A99F-5D5A-2877-89B7-C358441ED88F}"/>
              </a:ext>
            </a:extLst>
          </p:cNvPr>
          <p:cNvSpPr txBox="1">
            <a:spLocks noGrp="1"/>
          </p:cNvSpPr>
          <p:nvPr>
            <p:ph type="title"/>
          </p:nvPr>
        </p:nvSpPr>
        <p:spPr>
          <a:xfrm>
            <a:off x="657446" y="753215"/>
            <a:ext cx="10772554" cy="59712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US" sz="2800"/>
              <a:t>Activity at DAFs vs. Private Foundations</a:t>
            </a:r>
            <a:endParaRPr sz="2800"/>
          </a:p>
        </p:txBody>
      </p:sp>
      <p:sp>
        <p:nvSpPr>
          <p:cNvPr id="176" name="Google Shape;176;p10">
            <a:extLst>
              <a:ext uri="{FF2B5EF4-FFF2-40B4-BE49-F238E27FC236}">
                <a16:creationId xmlns:a16="http://schemas.microsoft.com/office/drawing/2014/main" id="{E85FA9A5-1693-7F9B-CC7D-D6AA3B6E2826}"/>
              </a:ext>
            </a:extLst>
          </p:cNvPr>
          <p:cNvSpPr txBox="1">
            <a:spLocks noGrp="1"/>
          </p:cNvSpPr>
          <p:nvPr>
            <p:ph type="body" idx="1"/>
          </p:nvPr>
        </p:nvSpPr>
        <p:spPr>
          <a:xfrm>
            <a:off x="657446" y="1476559"/>
            <a:ext cx="10772554" cy="3864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a:t>Big giving from a smaller asset base </a:t>
            </a:r>
            <a:endParaRPr sz="2000"/>
          </a:p>
        </p:txBody>
      </p:sp>
      <p:sp>
        <p:nvSpPr>
          <p:cNvPr id="180" name="Google Shape;180;p10">
            <a:extLst>
              <a:ext uri="{FF2B5EF4-FFF2-40B4-BE49-F238E27FC236}">
                <a16:creationId xmlns:a16="http://schemas.microsoft.com/office/drawing/2014/main" id="{BFD83398-AEFD-AB97-FE57-686D21A78ECF}"/>
              </a:ext>
            </a:extLst>
          </p:cNvPr>
          <p:cNvSpPr txBox="1"/>
          <p:nvPr/>
        </p:nvSpPr>
        <p:spPr>
          <a:xfrm>
            <a:off x="785618" y="2369327"/>
            <a:ext cx="1628522"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400" b="1" i="0" u="none" strike="noStrike" kern="0" cap="none" spc="0" normalizeH="0" baseline="0" noProof="0">
                <a:ln>
                  <a:noFill/>
                </a:ln>
                <a:solidFill>
                  <a:schemeClr val="accent2">
                    <a:lumMod val="75000"/>
                  </a:schemeClr>
                </a:solidFill>
                <a:effectLst/>
                <a:uLnTx/>
                <a:uFillTx/>
                <a:latin typeface="Arial"/>
                <a:ea typeface="Arial"/>
                <a:cs typeface="Arial"/>
                <a:sym typeface="Arial"/>
              </a:rPr>
              <a:t>$251.52B</a:t>
            </a:r>
            <a:endParaRPr kumimoji="0" sz="2400" b="0" i="0" u="none" strike="noStrike" kern="0" cap="none" spc="0" normalizeH="0" baseline="0" noProof="0">
              <a:ln>
                <a:noFill/>
              </a:ln>
              <a:solidFill>
                <a:schemeClr val="accent2">
                  <a:lumMod val="75000"/>
                </a:scheme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chemeClr val="accent2">
                    <a:lumMod val="75000"/>
                  </a:schemeClr>
                </a:solidFill>
                <a:effectLst/>
                <a:uLnTx/>
                <a:uFillTx/>
                <a:latin typeface="Arial"/>
                <a:ea typeface="Arial"/>
                <a:cs typeface="Arial"/>
                <a:sym typeface="Arial"/>
              </a:rPr>
              <a:t>Donor-Advised Funds</a:t>
            </a:r>
            <a:endParaRPr kumimoji="0" sz="1400" b="0" i="0" u="none" strike="noStrike" kern="0" cap="none" spc="0" normalizeH="0" baseline="0" noProof="0">
              <a:ln>
                <a:noFill/>
              </a:ln>
              <a:solidFill>
                <a:schemeClr val="accent2">
                  <a:lumMod val="75000"/>
                </a:scheme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1" i="1" u="none" strike="noStrike" kern="0" cap="none" spc="0" normalizeH="0" baseline="0" noProof="0">
              <a:ln>
                <a:noFill/>
              </a:ln>
              <a:solidFill>
                <a:schemeClr val="accent2">
                  <a:lumMod val="75000"/>
                </a:schemeClr>
              </a:solidFill>
              <a:effectLst/>
              <a:uLnTx/>
              <a:uFillTx/>
              <a:latin typeface="Arial"/>
              <a:ea typeface="Arial"/>
              <a:cs typeface="Arial"/>
              <a:sym typeface="Arial"/>
            </a:endParaRPr>
          </a:p>
        </p:txBody>
      </p:sp>
      <p:sp>
        <p:nvSpPr>
          <p:cNvPr id="181" name="Google Shape;181;p10">
            <a:extLst>
              <a:ext uri="{FF2B5EF4-FFF2-40B4-BE49-F238E27FC236}">
                <a16:creationId xmlns:a16="http://schemas.microsoft.com/office/drawing/2014/main" id="{C79CFE26-98A1-EA8D-5534-2717C0F8B9E0}"/>
              </a:ext>
            </a:extLst>
          </p:cNvPr>
          <p:cNvSpPr txBox="1"/>
          <p:nvPr/>
        </p:nvSpPr>
        <p:spPr>
          <a:xfrm>
            <a:off x="707211" y="4414443"/>
            <a:ext cx="1542803" cy="6001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400" b="1" i="0" u="none" strike="noStrike" kern="0" cap="none" spc="0" normalizeH="0" baseline="0" noProof="0">
                <a:ln>
                  <a:noFill/>
                </a:ln>
                <a:solidFill>
                  <a:srgbClr val="1D728C"/>
                </a:solidFill>
                <a:effectLst/>
                <a:uLnTx/>
                <a:uFillTx/>
                <a:latin typeface="Arial"/>
                <a:ea typeface="Arial"/>
                <a:cs typeface="Arial"/>
                <a:sym typeface="Arial"/>
              </a:rPr>
              <a:t>$1.48T</a:t>
            </a:r>
            <a:endParaRPr kumimoji="0" sz="2400" b="0" i="0" u="none" strike="noStrike" kern="0" cap="none" spc="0" normalizeH="0" baseline="0" noProof="0">
              <a:ln>
                <a:noFill/>
              </a:ln>
              <a:solidFill>
                <a:srgbClr val="1D728C"/>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D728C"/>
                </a:solidFill>
                <a:effectLst/>
                <a:uLnTx/>
                <a:uFillTx/>
                <a:latin typeface="Arial"/>
                <a:ea typeface="Arial"/>
                <a:cs typeface="Arial"/>
                <a:sym typeface="Arial"/>
              </a:rPr>
              <a:t>Private Foundations</a:t>
            </a:r>
            <a:endParaRPr kumimoji="0" sz="1400" b="0" i="0" u="none" strike="noStrike" kern="0" cap="none" spc="0" normalizeH="0" baseline="0" noProof="0">
              <a:ln>
                <a:noFill/>
              </a:ln>
              <a:solidFill>
                <a:srgbClr val="1D728C"/>
              </a:solidFill>
              <a:effectLst/>
              <a:uLnTx/>
              <a:uFillTx/>
              <a:latin typeface="Arial"/>
              <a:ea typeface="+mn-ea"/>
              <a:cs typeface="Arial"/>
              <a:sym typeface="Arial"/>
            </a:endParaRPr>
          </a:p>
        </p:txBody>
      </p:sp>
      <p:sp>
        <p:nvSpPr>
          <p:cNvPr id="18" name="Google Shape;624;p24">
            <a:extLst>
              <a:ext uri="{FF2B5EF4-FFF2-40B4-BE49-F238E27FC236}">
                <a16:creationId xmlns:a16="http://schemas.microsoft.com/office/drawing/2014/main" id="{A8E71EC5-D5EC-3966-5A1A-55D6B569F8DF}"/>
              </a:ext>
            </a:extLst>
          </p:cNvPr>
          <p:cNvSpPr txBox="1"/>
          <p:nvPr/>
        </p:nvSpPr>
        <p:spPr>
          <a:xfrm>
            <a:off x="6562776" y="2530969"/>
            <a:ext cx="367911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E97132"/>
              </a:buClr>
              <a:buSzPts val="3200"/>
              <a:buFont typeface="Garamond"/>
              <a:buNone/>
              <a:tabLst/>
              <a:defRPr/>
            </a:pPr>
            <a:r>
              <a:rPr lang="en-US" sz="2400" b="1" kern="0">
                <a:latin typeface="Aptos"/>
                <a:ea typeface="Garamond"/>
                <a:cs typeface="Garamond"/>
                <a:sym typeface="Garamond"/>
              </a:rPr>
              <a:t>DAFs granted 48</a:t>
            </a:r>
            <a:r>
              <a:rPr kumimoji="0" lang="en-US" sz="2400" b="1" i="0" u="none" strike="noStrike" kern="0" cap="none" spc="0" normalizeH="0" baseline="0" noProof="0">
                <a:ln>
                  <a:noFill/>
                </a:ln>
                <a:effectLst/>
                <a:uLnTx/>
                <a:uFillTx/>
                <a:latin typeface="Aptos"/>
                <a:ea typeface="Garamond"/>
                <a:cs typeface="Garamond"/>
                <a:sym typeface="Garamond"/>
              </a:rPr>
              <a:t>%</a:t>
            </a:r>
          </a:p>
          <a:p>
            <a:pPr marL="0" marR="0" lvl="0" indent="0" algn="l" defTabSz="914400" rtl="0" eaLnBrk="1" fontAlgn="auto" latinLnBrk="0" hangingPunct="1">
              <a:lnSpc>
                <a:spcPct val="100000"/>
              </a:lnSpc>
              <a:spcBef>
                <a:spcPts val="0"/>
              </a:spcBef>
              <a:spcAft>
                <a:spcPts val="0"/>
              </a:spcAft>
              <a:buClr>
                <a:srgbClr val="E97132"/>
              </a:buClr>
              <a:buSzPts val="3200"/>
              <a:buFont typeface="Garamond"/>
              <a:buNone/>
              <a:tabLst/>
              <a:defRPr/>
            </a:pPr>
            <a:r>
              <a:rPr lang="en-US" sz="2400" b="1" kern="0">
                <a:latin typeface="Aptos"/>
                <a:cs typeface="Arial"/>
                <a:sym typeface="Garamond"/>
              </a:rPr>
              <a:t>as much as PFs</a:t>
            </a:r>
            <a:endParaRPr lang="en-US" sz="2400" b="0" i="0" u="none" strike="noStrike" kern="0" cap="none" spc="0" normalizeH="0" baseline="0" noProof="0">
              <a:ln>
                <a:noFill/>
              </a:ln>
              <a:effectLst/>
              <a:uLnTx/>
              <a:uFillTx/>
              <a:latin typeface="Aptos"/>
              <a:cs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400" b="0" i="0" u="none" strike="noStrike" kern="0" cap="none" spc="0" normalizeH="0" baseline="0" noProof="0">
              <a:ln>
                <a:noFill/>
              </a:ln>
              <a:effectLst/>
              <a:uLnTx/>
              <a:uFillTx/>
              <a:latin typeface="Arial"/>
              <a:ea typeface="Arial"/>
              <a:cs typeface="Arial"/>
              <a:sym typeface="Arial"/>
            </a:endParaRPr>
          </a:p>
        </p:txBody>
      </p:sp>
      <p:sp>
        <p:nvSpPr>
          <p:cNvPr id="19" name="Google Shape;626;p24">
            <a:extLst>
              <a:ext uri="{FF2B5EF4-FFF2-40B4-BE49-F238E27FC236}">
                <a16:creationId xmlns:a16="http://schemas.microsoft.com/office/drawing/2014/main" id="{B93084E9-A3D5-F97F-08FB-E3132DFEE407}"/>
              </a:ext>
            </a:extLst>
          </p:cNvPr>
          <p:cNvSpPr txBox="1"/>
          <p:nvPr/>
        </p:nvSpPr>
        <p:spPr>
          <a:xfrm>
            <a:off x="6562776" y="3272637"/>
            <a:ext cx="4114800"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a:solidFill>
                  <a:srgbClr val="000000"/>
                </a:solidFill>
                <a:latin typeface="Aptos"/>
                <a:sym typeface="Arial"/>
              </a:rPr>
              <a:t>Despite holding only 17% of the assets</a:t>
            </a:r>
            <a:endParaRPr lang="en-US" sz="2000" b="0" i="0" u="none" strike="noStrike" kern="0" cap="none" spc="0" normalizeH="0" baseline="0" noProof="0">
              <a:ln>
                <a:noFill/>
              </a:ln>
              <a:solidFill>
                <a:srgbClr val="000000"/>
              </a:solidFill>
              <a:effectLst/>
              <a:uLnTx/>
              <a:uFillTx/>
              <a:latin typeface="Aptos"/>
              <a:ea typeface="Arial"/>
              <a:cs typeface="Arial"/>
            </a:endParaRPr>
          </a:p>
        </p:txBody>
      </p:sp>
      <p:cxnSp>
        <p:nvCxnSpPr>
          <p:cNvPr id="20" name="Google Shape;628;p24">
            <a:extLst>
              <a:ext uri="{FF2B5EF4-FFF2-40B4-BE49-F238E27FC236}">
                <a16:creationId xmlns:a16="http://schemas.microsoft.com/office/drawing/2014/main" id="{A538F892-EF6F-9BB1-B826-0A92D551B3B4}"/>
              </a:ext>
            </a:extLst>
          </p:cNvPr>
          <p:cNvCxnSpPr>
            <a:cxnSpLocks/>
          </p:cNvCxnSpPr>
          <p:nvPr/>
        </p:nvCxnSpPr>
        <p:spPr>
          <a:xfrm flipH="1">
            <a:off x="6562776" y="3969706"/>
            <a:ext cx="4114800" cy="0"/>
          </a:xfrm>
          <a:prstGeom prst="straightConnector1">
            <a:avLst/>
          </a:prstGeom>
          <a:noFill/>
          <a:ln w="9525" cap="flat" cmpd="sng">
            <a:solidFill>
              <a:schemeClr val="accent2">
                <a:lumMod val="75000"/>
              </a:schemeClr>
            </a:solidFill>
            <a:prstDash val="solid"/>
            <a:miter lim="800000"/>
            <a:headEnd type="none" w="sm" len="sm"/>
            <a:tailEnd type="none" w="sm" len="sm"/>
          </a:ln>
        </p:spPr>
      </p:cxnSp>
      <p:sp>
        <p:nvSpPr>
          <p:cNvPr id="21" name="Google Shape;624;p24">
            <a:extLst>
              <a:ext uri="{FF2B5EF4-FFF2-40B4-BE49-F238E27FC236}">
                <a16:creationId xmlns:a16="http://schemas.microsoft.com/office/drawing/2014/main" id="{48679892-61BB-BB77-2FB2-1C5B80F8FF23}"/>
              </a:ext>
            </a:extLst>
          </p:cNvPr>
          <p:cNvSpPr txBox="1"/>
          <p:nvPr/>
        </p:nvSpPr>
        <p:spPr>
          <a:xfrm>
            <a:off x="6498123" y="4244748"/>
            <a:ext cx="3375081" cy="461624"/>
          </a:xfrm>
          <a:prstGeom prst="rect">
            <a:avLst/>
          </a:prstGeom>
          <a:solidFill>
            <a:srgbClr val="E97132"/>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E97132"/>
              </a:buClr>
              <a:buSzPts val="3200"/>
              <a:buFont typeface="Garamond"/>
              <a:buNone/>
              <a:tabLst/>
              <a:defRPr/>
            </a:pPr>
            <a:r>
              <a:rPr lang="en-US" sz="2400" b="1" kern="0">
                <a:solidFill>
                  <a:schemeClr val="bg1"/>
                </a:solidFill>
                <a:latin typeface="Aptos"/>
                <a:ea typeface="Garamond"/>
                <a:cs typeface="Garamond"/>
                <a:sym typeface="Garamond"/>
              </a:rPr>
              <a:t>DAF Grants: $57.46B</a:t>
            </a:r>
            <a:endParaRPr kumimoji="0" lang="en-US" sz="2400" b="0" i="0" u="none" strike="noStrike" kern="0" cap="none" spc="0" normalizeH="0" baseline="0" noProof="0">
              <a:ln>
                <a:noFill/>
              </a:ln>
              <a:solidFill>
                <a:schemeClr val="bg1"/>
              </a:solidFill>
              <a:effectLst/>
              <a:uLnTx/>
              <a:uFillTx/>
              <a:latin typeface="Arial"/>
              <a:ea typeface="Arial"/>
              <a:cs typeface="Arial"/>
              <a:sym typeface="Arial"/>
            </a:endParaRPr>
          </a:p>
        </p:txBody>
      </p:sp>
      <p:sp>
        <p:nvSpPr>
          <p:cNvPr id="4" name="Google Shape;302;p43">
            <a:extLst>
              <a:ext uri="{FF2B5EF4-FFF2-40B4-BE49-F238E27FC236}">
                <a16:creationId xmlns:a16="http://schemas.microsoft.com/office/drawing/2014/main" id="{BEADD319-A715-59F2-53F8-395D93168F08}"/>
              </a:ext>
            </a:extLst>
          </p:cNvPr>
          <p:cNvSpPr txBox="1"/>
          <p:nvPr/>
        </p:nvSpPr>
        <p:spPr>
          <a:xfrm>
            <a:off x="725611" y="6380628"/>
            <a:ext cx="3308100" cy="192300"/>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800" b="0" i="0" u="none" strike="noStrike" kern="1200" cap="none" spc="0" normalizeH="0" baseline="0" noProof="0">
                <a:ln>
                  <a:noFill/>
                </a:ln>
                <a:solidFill>
                  <a:srgbClr val="000000"/>
                </a:solidFill>
                <a:effectLst/>
                <a:uLnTx/>
                <a:uFillTx/>
                <a:latin typeface="Arial"/>
                <a:ea typeface="Arial"/>
                <a:cs typeface="Arial"/>
                <a:sym typeface="Arial"/>
              </a:rPr>
              <a:t>NPT's 2024</a:t>
            </a:r>
            <a:r>
              <a:rPr kumimoji="0" lang="en-US" sz="800" b="0" i="1" u="none" strike="noStrike" kern="1200" cap="none" spc="0" normalizeH="0" baseline="0" noProof="0">
                <a:ln>
                  <a:noFill/>
                </a:ln>
                <a:solidFill>
                  <a:srgbClr val="000000"/>
                </a:solidFill>
                <a:effectLst/>
                <a:uLnTx/>
                <a:uFillTx/>
                <a:latin typeface="Arial"/>
                <a:ea typeface="Arial"/>
                <a:cs typeface="Arial"/>
                <a:sym typeface="Arial"/>
              </a:rPr>
              <a:t> Donor-Advised Fund Report, Foundationmark.com</a:t>
            </a:r>
            <a:endParaRPr kumimoji="0" lang="en-US" sz="800" b="0" i="1"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 name="Google Shape;624;p24">
            <a:extLst>
              <a:ext uri="{FF2B5EF4-FFF2-40B4-BE49-F238E27FC236}">
                <a16:creationId xmlns:a16="http://schemas.microsoft.com/office/drawing/2014/main" id="{CAFE48E3-826A-6E62-B93B-3D17AF622778}"/>
              </a:ext>
            </a:extLst>
          </p:cNvPr>
          <p:cNvSpPr txBox="1"/>
          <p:nvPr/>
        </p:nvSpPr>
        <p:spPr>
          <a:xfrm>
            <a:off x="6498122" y="4862052"/>
            <a:ext cx="3375081" cy="461624"/>
          </a:xfrm>
          <a:prstGeom prst="rect">
            <a:avLst/>
          </a:prstGeom>
          <a:solidFill>
            <a:srgbClr val="1D738C"/>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E97132"/>
              </a:buClr>
              <a:buSzPts val="3200"/>
              <a:buFont typeface="Garamond"/>
              <a:buNone/>
              <a:tabLst/>
              <a:defRPr/>
            </a:pPr>
            <a:r>
              <a:rPr lang="en-US" sz="2400" b="1" kern="0">
                <a:solidFill>
                  <a:schemeClr val="bg1"/>
                </a:solidFill>
                <a:latin typeface="Aptos"/>
                <a:ea typeface="Garamond"/>
                <a:cs typeface="Garamond"/>
                <a:sym typeface="Garamond"/>
              </a:rPr>
              <a:t>PF Grants: $120.15B</a:t>
            </a:r>
            <a:endParaRPr kumimoji="0" sz="2400" b="0" i="0" u="none" strike="noStrike" kern="0" cap="none" spc="0" normalizeH="0" baseline="0" noProof="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024681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EF775-3925-1E0A-FAC6-93D06FDC0BD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D2FDCD-5620-6C27-30EB-3F0693365CDE}"/>
              </a:ext>
            </a:extLst>
          </p:cNvPr>
          <p:cNvSpPr txBox="1"/>
          <p:nvPr/>
        </p:nvSpPr>
        <p:spPr>
          <a:xfrm>
            <a:off x="536763" y="1694141"/>
            <a:ext cx="10569388" cy="400110"/>
          </a:xfrm>
          <a:prstGeom prst="rect">
            <a:avLst/>
          </a:prstGeom>
          <a:noFill/>
        </p:spPr>
        <p:txBody>
          <a:bodyPr wrap="square" lIns="91440" tIns="45720" rIns="91440" bIns="45720" rtlCol="0" anchor="t">
            <a:spAutoFit/>
          </a:bodyPr>
          <a:lstStyle/>
          <a:p>
            <a:r>
              <a:rPr lang="en-US" sz="2000" b="1">
                <a:latin typeface="Aptos" panose="020B0004020202020204" pitchFamily="34" charset="0"/>
              </a:rPr>
              <a:t>DAFs donors are the </a:t>
            </a:r>
            <a:r>
              <a:rPr lang="en-US" sz="2000" b="1">
                <a:solidFill>
                  <a:srgbClr val="C15015"/>
                </a:solidFill>
                <a:latin typeface="Aptos" panose="020B0004020202020204" pitchFamily="34" charset="0"/>
              </a:rPr>
              <a:t>same donors </a:t>
            </a:r>
            <a:r>
              <a:rPr lang="en-US" sz="2000" b="1" i="1">
                <a:solidFill>
                  <a:srgbClr val="C15015"/>
                </a:solidFill>
                <a:latin typeface="Aptos" panose="020B0004020202020204" pitchFamily="34" charset="0"/>
              </a:rPr>
              <a:t>you</a:t>
            </a:r>
            <a:r>
              <a:rPr lang="en-US" sz="2000" b="1">
                <a:solidFill>
                  <a:srgbClr val="C15015"/>
                </a:solidFill>
                <a:latin typeface="Aptos" panose="020B0004020202020204" pitchFamily="34" charset="0"/>
              </a:rPr>
              <a:t> cultivate</a:t>
            </a:r>
            <a:r>
              <a:rPr lang="en-US" sz="2000" b="1">
                <a:latin typeface="Aptos" panose="020B0004020202020204" pitchFamily="34" charset="0"/>
              </a:rPr>
              <a:t>. </a:t>
            </a:r>
          </a:p>
        </p:txBody>
      </p:sp>
      <p:sp>
        <p:nvSpPr>
          <p:cNvPr id="2" name="Title 1">
            <a:extLst>
              <a:ext uri="{FF2B5EF4-FFF2-40B4-BE49-F238E27FC236}">
                <a16:creationId xmlns:a16="http://schemas.microsoft.com/office/drawing/2014/main" id="{6A1EE1A7-5F1A-EB2A-BCC6-CAA48879A578}"/>
              </a:ext>
            </a:extLst>
          </p:cNvPr>
          <p:cNvSpPr>
            <a:spLocks noGrp="1"/>
          </p:cNvSpPr>
          <p:nvPr>
            <p:ph type="title"/>
          </p:nvPr>
        </p:nvSpPr>
        <p:spPr/>
        <p:txBody>
          <a:bodyPr/>
          <a:lstStyle/>
          <a:p>
            <a:r>
              <a:rPr lang="en-US" sz="2800"/>
              <a:t>Who are DAF Donors?</a:t>
            </a:r>
          </a:p>
        </p:txBody>
      </p:sp>
      <p:sp>
        <p:nvSpPr>
          <p:cNvPr id="39" name="TextBox 38">
            <a:extLst>
              <a:ext uri="{FF2B5EF4-FFF2-40B4-BE49-F238E27FC236}">
                <a16:creationId xmlns:a16="http://schemas.microsoft.com/office/drawing/2014/main" id="{490ED441-6C33-1D47-B417-278FB0F61319}"/>
              </a:ext>
            </a:extLst>
          </p:cNvPr>
          <p:cNvSpPr txBox="1"/>
          <p:nvPr/>
        </p:nvSpPr>
        <p:spPr>
          <a:xfrm>
            <a:off x="609598" y="2584537"/>
            <a:ext cx="5981702" cy="4185761"/>
          </a:xfrm>
          <a:prstGeom prst="rect">
            <a:avLst/>
          </a:prstGeom>
          <a:noFill/>
        </p:spPr>
        <p:txBody>
          <a:bodyPr wrap="square" lIns="91440" tIns="45720" rIns="91440" bIns="45720" numCol="1" spcCol="457200" rtlCol="0" anchor="t">
            <a:spAutoFit/>
          </a:bodyPr>
          <a:lstStyle/>
          <a:p>
            <a:pPr>
              <a:spcAft>
                <a:spcPts val="600"/>
              </a:spcAft>
            </a:pPr>
            <a:r>
              <a:rPr lang="en-US">
                <a:latin typeface="Aptos"/>
              </a:rPr>
              <a:t>DAF donors are diverse in their giving approaches but tend to be </a:t>
            </a:r>
            <a:r>
              <a:rPr lang="en-US" b="1">
                <a:solidFill>
                  <a:srgbClr val="C15015"/>
                </a:solidFill>
                <a:latin typeface="Aptos"/>
              </a:rPr>
              <a:t>older and affluent</a:t>
            </a:r>
            <a:r>
              <a:rPr lang="en-US">
                <a:latin typeface="Aptos"/>
              </a:rPr>
              <a:t>. </a:t>
            </a:r>
          </a:p>
          <a:p>
            <a:pPr marL="285750" lvl="1" indent="-285750">
              <a:spcAft>
                <a:spcPts val="600"/>
              </a:spcAft>
              <a:buFont typeface="Aptos" panose="020B0004020202020204" pitchFamily="34" charset="0"/>
              <a:buChar char="–"/>
            </a:pPr>
            <a:r>
              <a:rPr lang="en-US" b="1">
                <a:latin typeface="Aptos"/>
              </a:rPr>
              <a:t>Average age: </a:t>
            </a:r>
            <a:r>
              <a:rPr lang="en-US">
                <a:latin typeface="Aptos"/>
              </a:rPr>
              <a:t>67 </a:t>
            </a:r>
          </a:p>
          <a:p>
            <a:pPr marL="285750" lvl="1" indent="-285750">
              <a:spcAft>
                <a:spcPts val="600"/>
              </a:spcAft>
              <a:buFont typeface="Aptos" panose="020B0004020202020204" pitchFamily="34" charset="0"/>
              <a:buChar char="–"/>
            </a:pPr>
            <a:r>
              <a:rPr lang="en-US" b="1">
                <a:latin typeface="Aptos"/>
              </a:rPr>
              <a:t>Average net worth: </a:t>
            </a:r>
            <a:r>
              <a:rPr lang="en-US">
                <a:latin typeface="Aptos"/>
              </a:rPr>
              <a:t>$1M+ </a:t>
            </a:r>
          </a:p>
          <a:p>
            <a:pPr lvl="1">
              <a:spcAft>
                <a:spcPts val="600"/>
              </a:spcAft>
            </a:pPr>
            <a:endParaRPr lang="en-US">
              <a:latin typeface="Aptos"/>
            </a:endParaRPr>
          </a:p>
          <a:p>
            <a:pPr>
              <a:spcAft>
                <a:spcPts val="600"/>
              </a:spcAft>
            </a:pPr>
            <a:r>
              <a:rPr lang="en-US">
                <a:latin typeface="Aptos"/>
              </a:rPr>
              <a:t>DAFs play a significant role in </a:t>
            </a:r>
            <a:r>
              <a:rPr lang="en-US" b="1">
                <a:solidFill>
                  <a:srgbClr val="C15015"/>
                </a:solidFill>
                <a:latin typeface="Aptos"/>
              </a:rPr>
              <a:t>donors’ overall giving</a:t>
            </a:r>
            <a:r>
              <a:rPr lang="en-US">
                <a:latin typeface="Aptos"/>
              </a:rPr>
              <a:t>.</a:t>
            </a:r>
          </a:p>
          <a:p>
            <a:pPr marL="285750" lvl="1" indent="-285750">
              <a:spcAft>
                <a:spcPts val="600"/>
              </a:spcAft>
              <a:buFont typeface="Aptos" panose="020B0004020202020204" pitchFamily="34" charset="0"/>
              <a:buChar char="–"/>
            </a:pPr>
            <a:r>
              <a:rPr lang="en-US">
                <a:latin typeface="Aptos"/>
              </a:rPr>
              <a:t>48% gave 75%+ of their charitable dollars through DAFs</a:t>
            </a:r>
          </a:p>
          <a:p>
            <a:pPr marL="285750" lvl="1" indent="-285750">
              <a:spcAft>
                <a:spcPts val="600"/>
              </a:spcAft>
              <a:buFont typeface="Arial" panose="020B0604020202020204" pitchFamily="34" charset="0"/>
              <a:buChar char="•"/>
            </a:pPr>
            <a:endParaRPr lang="en-US">
              <a:latin typeface="Aptos" panose="020B0004020202020204" pitchFamily="34" charset="0"/>
            </a:endParaRPr>
          </a:p>
          <a:p>
            <a:pPr marL="0" lvl="1">
              <a:spcAft>
                <a:spcPts val="600"/>
              </a:spcAft>
            </a:pPr>
            <a:r>
              <a:rPr lang="en-US">
                <a:latin typeface="Aptos"/>
              </a:rPr>
              <a:t>Younger generations are adopting DAFs at higher rates</a:t>
            </a:r>
            <a:endParaRPr lang="en-US">
              <a:latin typeface="Aptos" panose="020B0004020202020204" pitchFamily="34" charset="0"/>
            </a:endParaRPr>
          </a:p>
          <a:p>
            <a:pPr marL="285750" lvl="1" indent="-285750">
              <a:spcAft>
                <a:spcPts val="600"/>
              </a:spcAft>
              <a:buFont typeface="Aptos" panose="020B0004020202020204" pitchFamily="34" charset="0"/>
              <a:buChar char="–"/>
            </a:pPr>
            <a:r>
              <a:rPr lang="en-US">
                <a:ea typeface="+mn-lt"/>
                <a:cs typeface="+mn-lt"/>
              </a:rPr>
              <a:t>22% versus 8%</a:t>
            </a:r>
            <a:endParaRPr lang="en-US">
              <a:latin typeface="Aptos"/>
            </a:endParaRPr>
          </a:p>
          <a:p>
            <a:pPr lvl="1">
              <a:spcAft>
                <a:spcPts val="600"/>
              </a:spcAft>
            </a:pPr>
            <a:endParaRPr lang="en-US">
              <a:latin typeface="Aptos" panose="020B0004020202020204" pitchFamily="34" charset="0"/>
            </a:endParaRPr>
          </a:p>
          <a:p>
            <a:pPr>
              <a:spcAft>
                <a:spcPts val="600"/>
              </a:spcAft>
            </a:pPr>
            <a:endParaRPr lang="en-US">
              <a:latin typeface="Aptos" panose="020B0004020202020204" pitchFamily="34" charset="0"/>
            </a:endParaRPr>
          </a:p>
        </p:txBody>
      </p:sp>
      <p:sp>
        <p:nvSpPr>
          <p:cNvPr id="4" name="TextBox 11">
            <a:extLst>
              <a:ext uri="{FF2B5EF4-FFF2-40B4-BE49-F238E27FC236}">
                <a16:creationId xmlns:a16="http://schemas.microsoft.com/office/drawing/2014/main" id="{3A19E92B-4079-C7EF-709D-0EB11A246A06}"/>
              </a:ext>
            </a:extLst>
          </p:cNvPr>
          <p:cNvSpPr txBox="1"/>
          <p:nvPr/>
        </p:nvSpPr>
        <p:spPr>
          <a:xfrm>
            <a:off x="1211570" y="9113450"/>
            <a:ext cx="8073117" cy="46153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343"/>
            <a:r>
              <a:rPr lang="en-US" sz="2399">
                <a:solidFill>
                  <a:prstClr val="white">
                    <a:lumMod val="50000"/>
                  </a:prstClr>
                </a:solidFill>
                <a:latin typeface="Aptos" panose="020B0004020202020204" pitchFamily="34" charset="0"/>
              </a:rPr>
              <a:t>Source: National Philanthropic Trust, 2024</a:t>
            </a:r>
            <a:r>
              <a:rPr lang="en-US" sz="2399" i="1">
                <a:solidFill>
                  <a:prstClr val="white">
                    <a:lumMod val="50000"/>
                  </a:prstClr>
                </a:solidFill>
                <a:latin typeface="Aptos" panose="020B0004020202020204" pitchFamily="34" charset="0"/>
              </a:rPr>
              <a:t> DAF Report</a:t>
            </a:r>
          </a:p>
        </p:txBody>
      </p:sp>
      <p:sp>
        <p:nvSpPr>
          <p:cNvPr id="5" name="TextBox 11">
            <a:extLst>
              <a:ext uri="{FF2B5EF4-FFF2-40B4-BE49-F238E27FC236}">
                <a16:creationId xmlns:a16="http://schemas.microsoft.com/office/drawing/2014/main" id="{01142D86-6A41-D483-0CEF-FF58DEFF4564}"/>
              </a:ext>
            </a:extLst>
          </p:cNvPr>
          <p:cNvSpPr txBox="1"/>
          <p:nvPr/>
        </p:nvSpPr>
        <p:spPr>
          <a:xfrm>
            <a:off x="1211570" y="9113450"/>
            <a:ext cx="8073117" cy="46153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343"/>
            <a:r>
              <a:rPr lang="en-US" sz="2399">
                <a:solidFill>
                  <a:prstClr val="white">
                    <a:lumMod val="50000"/>
                  </a:prstClr>
                </a:solidFill>
                <a:latin typeface="Aptos" panose="020B0004020202020204" pitchFamily="34" charset="0"/>
              </a:rPr>
              <a:t>Source: National Philanthropic Trust, 2024</a:t>
            </a:r>
            <a:r>
              <a:rPr lang="en-US" sz="2399" i="1">
                <a:solidFill>
                  <a:prstClr val="white">
                    <a:lumMod val="50000"/>
                  </a:prstClr>
                </a:solidFill>
                <a:latin typeface="Aptos" panose="020B0004020202020204" pitchFamily="34" charset="0"/>
              </a:rPr>
              <a:t> DAF Report</a:t>
            </a:r>
          </a:p>
        </p:txBody>
      </p:sp>
      <p:sp>
        <p:nvSpPr>
          <p:cNvPr id="6" name="TextBox 11">
            <a:extLst>
              <a:ext uri="{FF2B5EF4-FFF2-40B4-BE49-F238E27FC236}">
                <a16:creationId xmlns:a16="http://schemas.microsoft.com/office/drawing/2014/main" id="{3A19E92B-4079-C7EF-709D-0EB11A246A06}"/>
              </a:ext>
            </a:extLst>
          </p:cNvPr>
          <p:cNvSpPr txBox="1"/>
          <p:nvPr/>
        </p:nvSpPr>
        <p:spPr>
          <a:xfrm>
            <a:off x="1211570" y="9113450"/>
            <a:ext cx="8073117" cy="46153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343"/>
            <a:r>
              <a:rPr lang="en-US" sz="2399">
                <a:solidFill>
                  <a:prstClr val="white">
                    <a:lumMod val="50000"/>
                  </a:prstClr>
                </a:solidFill>
                <a:latin typeface="Aptos" panose="020B0004020202020204" pitchFamily="34" charset="0"/>
              </a:rPr>
              <a:t>Source: National Philanthropic Trust, 2024</a:t>
            </a:r>
            <a:r>
              <a:rPr lang="en-US" sz="2399" i="1">
                <a:solidFill>
                  <a:prstClr val="white">
                    <a:lumMod val="50000"/>
                  </a:prstClr>
                </a:solidFill>
                <a:latin typeface="Aptos" panose="020B0004020202020204" pitchFamily="34" charset="0"/>
              </a:rPr>
              <a:t> DAF Report</a:t>
            </a:r>
          </a:p>
        </p:txBody>
      </p:sp>
      <p:sp>
        <p:nvSpPr>
          <p:cNvPr id="7" name="TextBox 6">
            <a:extLst>
              <a:ext uri="{FF2B5EF4-FFF2-40B4-BE49-F238E27FC236}">
                <a16:creationId xmlns:a16="http://schemas.microsoft.com/office/drawing/2014/main" id="{5960EDC8-1BD0-6E18-865C-FD8DB2456A86}"/>
              </a:ext>
            </a:extLst>
          </p:cNvPr>
          <p:cNvSpPr txBox="1"/>
          <p:nvPr/>
        </p:nvSpPr>
        <p:spPr>
          <a:xfrm>
            <a:off x="609598" y="6407586"/>
            <a:ext cx="700056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ptos" panose="020B0004020202020204" pitchFamily="34" charset="0"/>
                <a:cs typeface="Arial"/>
              </a:rPr>
              <a:t>Source: DAF Research Collaborative, 2025 National Survey of Donor-Advised Fund Donors; National Philanthropic Trust, 2024 DAF Report </a:t>
            </a:r>
            <a:endParaRPr lang="en-US" sz="900">
              <a:latin typeface="Aptos" panose="020B0004020202020204" pitchFamily="34" charset="0"/>
            </a:endParaRPr>
          </a:p>
        </p:txBody>
      </p:sp>
      <p:sp>
        <p:nvSpPr>
          <p:cNvPr id="8" name="TextBox 7">
            <a:extLst>
              <a:ext uri="{FF2B5EF4-FFF2-40B4-BE49-F238E27FC236}">
                <a16:creationId xmlns:a16="http://schemas.microsoft.com/office/drawing/2014/main" id="{2091F617-5C2D-D04F-6743-BE19C3131FD0}"/>
              </a:ext>
            </a:extLst>
          </p:cNvPr>
          <p:cNvSpPr txBox="1"/>
          <p:nvPr/>
        </p:nvSpPr>
        <p:spPr>
          <a:xfrm>
            <a:off x="7305675" y="2642133"/>
            <a:ext cx="4002404" cy="1708160"/>
          </a:xfrm>
          <a:prstGeom prst="rect">
            <a:avLst/>
          </a:prstGeom>
          <a:solidFill>
            <a:srgbClr val="C15015"/>
          </a:solidFill>
        </p:spPr>
        <p:txBody>
          <a:bodyPr wrap="square" rtlCol="0">
            <a:spAutoFit/>
          </a:bodyPr>
          <a:lstStyle/>
          <a:p>
            <a:endParaRPr lang="en-US" b="1">
              <a:solidFill>
                <a:schemeClr val="bg1"/>
              </a:solidFill>
              <a:latin typeface="Aptos" panose="020B0004020202020204" pitchFamily="34" charset="0"/>
            </a:endParaRPr>
          </a:p>
          <a:p>
            <a:pPr marL="182880">
              <a:spcAft>
                <a:spcPts val="600"/>
              </a:spcAft>
            </a:pPr>
            <a:r>
              <a:rPr lang="en-US" b="1">
                <a:solidFill>
                  <a:schemeClr val="bg1"/>
                </a:solidFill>
                <a:latin typeface="Aptos" panose="020B0004020202020204" pitchFamily="34" charset="0"/>
              </a:rPr>
              <a:t>NPT DAF Industry Insights: </a:t>
            </a:r>
            <a:endParaRPr lang="en-US" sz="1800" b="1" i="0" u="none" strike="noStrike">
              <a:solidFill>
                <a:schemeClr val="bg1"/>
              </a:solidFill>
              <a:effectLst/>
              <a:latin typeface="Aptos" panose="020B0004020202020204" pitchFamily="34" charset="0"/>
            </a:endParaRPr>
          </a:p>
          <a:p>
            <a:pPr marL="365760" indent="-182880">
              <a:spcAft>
                <a:spcPts val="600"/>
              </a:spcAft>
              <a:buFont typeface="Arial" panose="020B0604020202020204" pitchFamily="34" charset="0"/>
              <a:buChar char="•"/>
            </a:pPr>
            <a:r>
              <a:rPr lang="en-US" b="1">
                <a:solidFill>
                  <a:schemeClr val="bg1"/>
                </a:solidFill>
                <a:latin typeface="Aptos"/>
              </a:rPr>
              <a:t>Average DAF size: $141,120</a:t>
            </a:r>
          </a:p>
          <a:p>
            <a:pPr marL="365760" indent="-182880">
              <a:spcAft>
                <a:spcPts val="600"/>
              </a:spcAft>
              <a:buFont typeface="Arial" panose="020B0604020202020204" pitchFamily="34" charset="0"/>
              <a:buChar char="•"/>
            </a:pPr>
            <a:r>
              <a:rPr lang="en-US" b="1">
                <a:solidFill>
                  <a:schemeClr val="bg1"/>
                </a:solidFill>
                <a:latin typeface="Aptos"/>
              </a:rPr>
              <a:t>Average payout: 20%+ annually </a:t>
            </a:r>
            <a:endParaRPr lang="en-US" b="1">
              <a:solidFill>
                <a:schemeClr val="bg1"/>
              </a:solidFill>
              <a:latin typeface="Aptos" panose="020B0004020202020204" pitchFamily="34" charset="0"/>
            </a:endParaRPr>
          </a:p>
          <a:p>
            <a:pPr algn="l" rtl="0" fontAlgn="base"/>
            <a:endParaRPr lang="en-US" b="1">
              <a:solidFill>
                <a:srgbClr val="000000"/>
              </a:solidFill>
              <a:latin typeface="Aptos" panose="020B0004020202020204" pitchFamily="34" charset="0"/>
            </a:endParaRPr>
          </a:p>
        </p:txBody>
      </p:sp>
      <p:cxnSp>
        <p:nvCxnSpPr>
          <p:cNvPr id="9" name="Straight Connector 8">
            <a:extLst>
              <a:ext uri="{FF2B5EF4-FFF2-40B4-BE49-F238E27FC236}">
                <a16:creationId xmlns:a16="http://schemas.microsoft.com/office/drawing/2014/main" id="{E9CD28A0-0183-057F-0B45-A3C33044E7BA}"/>
              </a:ext>
            </a:extLst>
          </p:cNvPr>
          <p:cNvCxnSpPr/>
          <p:nvPr/>
        </p:nvCxnSpPr>
        <p:spPr>
          <a:xfrm>
            <a:off x="609599" y="2148840"/>
            <a:ext cx="1069848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586019"/>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f6837d3-1e77-4006-a524-b480fdfb813e">
      <UserInfo>
        <DisplayName>NPT ALL STAFF</DisplayName>
        <AccountId>70</AccountId>
        <AccountType/>
      </UserInfo>
    </SharedWithUsers>
    <TaxCatchAll xmlns="bf6837d3-1e77-4006-a524-b480fdfb813e" xsi:nil="true"/>
    <lcf76f155ced4ddcb4097134ff3c332f xmlns="a5bd965d-45ff-40cb-87ee-3bca6c792c06">
      <Terms xmlns="http://schemas.microsoft.com/office/infopath/2007/PartnerControls"/>
    </lcf76f155ced4ddcb4097134ff3c332f>
    <ShareStatus xmlns="a5bd965d-45ff-40cb-87ee-3bca6c792c06" xsi:nil="true"/>
    <ToDiscuss xmlns="a5bd965d-45ff-40cb-87ee-3bca6c792c06" xsi:nil="true"/>
    <WorkspaceType xmlns="a5bd965d-45ff-40cb-87ee-3bca6c792c0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95ADCA89A46D49A8A0D4233A5B1B07" ma:contentTypeVersion="18" ma:contentTypeDescription="Create a new document." ma:contentTypeScope="" ma:versionID="d7f480d4f505560386aa543db86e2ea5">
  <xsd:schema xmlns:xsd="http://www.w3.org/2001/XMLSchema" xmlns:xs="http://www.w3.org/2001/XMLSchema" xmlns:p="http://schemas.microsoft.com/office/2006/metadata/properties" xmlns:ns2="bf6837d3-1e77-4006-a524-b480fdfb813e" xmlns:ns3="a5bd965d-45ff-40cb-87ee-3bca6c792c06" targetNamespace="http://schemas.microsoft.com/office/2006/metadata/properties" ma:root="true" ma:fieldsID="de0aa70f8097d1069efb2a75b6be419e" ns2:_="" ns3:_="">
    <xsd:import namespace="bf6837d3-1e77-4006-a524-b480fdfb813e"/>
    <xsd:import namespace="a5bd965d-45ff-40cb-87ee-3bca6c792c06"/>
    <xsd:element name="properties">
      <xsd:complexType>
        <xsd:sequence>
          <xsd:element name="documentManagement">
            <xsd:complexType>
              <xsd:all>
                <xsd:element ref="ns2:SharedWithUsers" minOccurs="0"/>
                <xsd:element ref="ns2:SharedWithDetails" minOccurs="0"/>
                <xsd:element ref="ns3:WorkspaceType" minOccurs="0"/>
                <xsd:element ref="ns3:ShareStatus" minOccurs="0"/>
                <xsd:element ref="ns3:MediaServiceMetadata" minOccurs="0"/>
                <xsd:element ref="ns3:MediaServiceFastMetadata" minOccurs="0"/>
                <xsd:element ref="ns3:MediaServiceObjectDetectorVersions" minOccurs="0"/>
                <xsd:element ref="ns3:MediaServiceSearchPropertie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ToDiscuss"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6837d3-1e77-4006-a524-b480fdfb81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348dc86-6b73-4c14-af75-10230d4f20d5}" ma:internalName="TaxCatchAll" ma:showField="CatchAllData" ma:web="bf6837d3-1e77-4006-a524-b480fdfb813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5bd965d-45ff-40cb-87ee-3bca6c792c06" elementFormDefault="qualified">
    <xsd:import namespace="http://schemas.microsoft.com/office/2006/documentManagement/types"/>
    <xsd:import namespace="http://schemas.microsoft.com/office/infopath/2007/PartnerControls"/>
    <xsd:element name="WorkspaceType" ma:index="10" nillable="true" ma:displayName="Workspace Type" ma:format="Dropdown" ma:internalName="WorkspaceType">
      <xsd:simpleType>
        <xsd:union memberTypes="dms:Text">
          <xsd:simpleType>
            <xsd:restriction base="dms:Choice">
              <xsd:enumeration value="Folder"/>
              <xsd:enumeration value="Channel"/>
              <xsd:enumeration value="Team"/>
            </xsd:restriction>
          </xsd:simpleType>
        </xsd:union>
      </xsd:simpleType>
    </xsd:element>
    <xsd:element name="ShareStatus" ma:index="11" nillable="true" ma:displayName="Share Status" ma:format="Dropdown" ma:internalName="ShareStatus">
      <xsd:simpleType>
        <xsd:restriction base="dms:Choice">
          <xsd:enumeration value="Private"/>
          <xsd:enumeration value="Admin"/>
          <xsd:enumeration value="Shared-RPMCG"/>
          <xsd:enumeration value="Shared-RPMCG+Client"/>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1f350f9-35a2-4a52-8531-fe0c6a24e14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ToDiscuss" ma:index="22" nillable="true" ma:displayName="To Discuss" ma:format="Dropdown" ma:internalName="ToDiscuss">
      <xsd:simpleType>
        <xsd:restriction base="dms:Choice">
          <xsd:enumeration value="Yes"/>
          <xsd:enumeration value="No"/>
        </xsd:restriction>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E570B0-C849-4B43-971F-D0EFEC62F35F}">
  <ds:schemaRefs>
    <ds:schemaRef ds:uri="ec28a48b-220e-4f39-b371-4ce9b5e3a58e"/>
    <ds:schemaRef ds:uri="http://purl.org/dc/elements/1.1/"/>
    <ds:schemaRef ds:uri="http://purl.org/dc/dcmitype/"/>
    <ds:schemaRef ds:uri="http://purl.org/dc/terms/"/>
    <ds:schemaRef ds:uri="http://schemas.microsoft.com/office/2006/documentManagement/types"/>
    <ds:schemaRef ds:uri="http://schemas.microsoft.com/sharepoint/v3"/>
    <ds:schemaRef ds:uri="4704fb17-c23a-43af-8d8a-2eebdf20063c"/>
    <ds:schemaRef ds:uri="http://schemas.microsoft.com/office/2006/metadata/properties"/>
    <ds:schemaRef ds:uri="e7253fe0-ddf0-479f-ba52-cd88b0358920"/>
    <ds:schemaRef ds:uri="http://schemas.microsoft.com/office/infopath/2007/PartnerControls"/>
    <ds:schemaRef ds:uri="http://schemas.openxmlformats.org/package/2006/metadata/core-properties"/>
    <ds:schemaRef ds:uri="http://www.w3.org/XML/1998/namespace"/>
    <ds:schemaRef ds:uri="bf6837d3-1e77-4006-a524-b480fdfb813e"/>
    <ds:schemaRef ds:uri="a5bd965d-45ff-40cb-87ee-3bca6c792c06"/>
  </ds:schemaRefs>
</ds:datastoreItem>
</file>

<file path=customXml/itemProps2.xml><?xml version="1.0" encoding="utf-8"?>
<ds:datastoreItem xmlns:ds="http://schemas.openxmlformats.org/officeDocument/2006/customXml" ds:itemID="{731BF5B9-E914-43DA-9001-76229D3E7689}"/>
</file>

<file path=customXml/itemProps3.xml><?xml version="1.0" encoding="utf-8"?>
<ds:datastoreItem xmlns:ds="http://schemas.openxmlformats.org/officeDocument/2006/customXml" ds:itemID="{DE589C03-1A16-41AF-B5AA-FE654F6B16F6}">
  <ds:schemaRefs>
    <ds:schemaRef ds:uri="http://schemas.microsoft.com/sharepoint/v3/contenttype/forms"/>
  </ds:schemaRefs>
</ds:datastoreItem>
</file>

<file path=docMetadata/LabelInfo.xml><?xml version="1.0" encoding="utf-8"?>
<clbl:labelList xmlns:clbl="http://schemas.microsoft.com/office/2020/mipLabelMetadata">
  <clbl:label id="{fc228d9f-71c3-49fd-b2d9-97d857e37c06}" enabled="1" method="Privileged" siteId="{c28a5766-86d0-45ae-9079-39dd1eef08cc}" removed="0"/>
</clbl:labelList>
</file>

<file path=docProps/app.xml><?xml version="1.0" encoding="utf-8"?>
<Properties xmlns="http://schemas.openxmlformats.org/officeDocument/2006/extended-properties" xmlns:vt="http://schemas.openxmlformats.org/officeDocument/2006/docPropsVTypes">
  <TotalTime>181</TotalTime>
  <Words>6120</Words>
  <Application>Microsoft Office PowerPoint</Application>
  <PresentationFormat>Widescreen</PresentationFormat>
  <Paragraphs>492</Paragraphs>
  <Slides>32</Slides>
  <Notes>32</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32</vt:i4>
      </vt:variant>
    </vt:vector>
  </HeadingPairs>
  <TitlesOfParts>
    <vt:vector size="44" baseType="lpstr">
      <vt:lpstr>Aptos</vt:lpstr>
      <vt:lpstr>Arial</vt:lpstr>
      <vt:lpstr>Calibri</vt:lpstr>
      <vt:lpstr>Courier New</vt:lpstr>
      <vt:lpstr>Garamond</vt:lpstr>
      <vt:lpstr>1_Custom Design</vt:lpstr>
      <vt:lpstr>7_Custom Design</vt:lpstr>
      <vt:lpstr>8_Custom Design</vt:lpstr>
      <vt:lpstr>Custom Design</vt:lpstr>
      <vt:lpstr>2_Custom Design</vt:lpstr>
      <vt:lpstr>5_Custom Design</vt:lpstr>
      <vt:lpstr>Custom Design</vt:lpstr>
      <vt:lpstr>Activating Your DAF-Donor Base: Strategies for Fundraising and  Planned Giving Success </vt:lpstr>
      <vt:lpstr>PowerPoint Presentation</vt:lpstr>
      <vt:lpstr>Agenda</vt:lpstr>
      <vt:lpstr>PowerPoint Presentation</vt:lpstr>
      <vt:lpstr>How Donor-Advised Funds Work</vt:lpstr>
      <vt:lpstr>Growth in DAF Contributions </vt:lpstr>
      <vt:lpstr>DAF Grantmaking Holds Steady</vt:lpstr>
      <vt:lpstr>Activity at DAFs vs. Private Foundations</vt:lpstr>
      <vt:lpstr>Who are DAF Donors?</vt:lpstr>
      <vt:lpstr>Decoding the DAF</vt:lpstr>
      <vt:lpstr>PowerPoint Presentation</vt:lpstr>
      <vt:lpstr>Donors Can Recommend Grants to Their Favorite Charities</vt:lpstr>
      <vt:lpstr>Charities Can Target Your DAF Donors</vt:lpstr>
      <vt:lpstr>DAF Considerations | Soliciting and Acknowledging DAF Grants </vt:lpstr>
      <vt:lpstr>More DAF Considerations | Setting Your Organization Up for DAF Grants </vt:lpstr>
      <vt:lpstr>Even More DAF Considerations | Be Findable to be Fundable</vt:lpstr>
      <vt:lpstr>Research| Over 90% of DAF Grants to Nonprofits in Greater Philadelphia</vt:lpstr>
      <vt:lpstr>DAF Considerations | Incidental Benefits </vt:lpstr>
      <vt:lpstr>Donors Can Streamline Their Giving</vt:lpstr>
      <vt:lpstr>Donors Can Streamline Their Giving</vt:lpstr>
      <vt:lpstr>Charities Can Include DAF Info in Solicitation Material</vt:lpstr>
      <vt:lpstr>Donors Can Establish a Charitable Legacy with Creative Estate Planning</vt:lpstr>
      <vt:lpstr>Charities Can Segment DAF Donors for Planned Giving Appeals</vt:lpstr>
      <vt:lpstr>Donors Can Convert Complex Assets into Charitable Capital</vt:lpstr>
      <vt:lpstr>Charities Can Partner With a DAF to Accept Complex Assets</vt:lpstr>
      <vt:lpstr>DAF Considerations | NPT’s Illiquid Asset Contribution Guidelines</vt:lpstr>
      <vt:lpstr>PowerPoint Presentation</vt:lpstr>
      <vt:lpstr>Use Case: The Situation</vt:lpstr>
      <vt:lpstr>Use Case: How Hopewell Activated DAF Donors</vt:lpstr>
      <vt:lpstr>Final Takeaways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Dianne Blackmore</dc:creator>
  <cp:lastModifiedBy>R Perry Monastero</cp:lastModifiedBy>
  <cp:revision>3</cp:revision>
  <dcterms:created xsi:type="dcterms:W3CDTF">2024-02-21T10:48:21Z</dcterms:created>
  <dcterms:modified xsi:type="dcterms:W3CDTF">2026-02-16T13:06:30Z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c228d9f-71c3-49fd-b2d9-97d857e37c06_ActionId">
    <vt:lpwstr>abb1d7b4-56be-4821-85b0-6e90082df118</vt:lpwstr>
  </property>
  <property fmtid="{D5CDD505-2E9C-101B-9397-08002B2CF9AE}" pid="3" name="MediaServiceImageTags">
    <vt:lpwstr/>
  </property>
  <property fmtid="{D5CDD505-2E9C-101B-9397-08002B2CF9AE}" pid="4" name="ContentTypeId">
    <vt:lpwstr>0x010100C995ADCA89A46D49A8A0D4233A5B1B07</vt:lpwstr>
  </property>
  <property fmtid="{D5CDD505-2E9C-101B-9397-08002B2CF9AE}" pid="5" name="MSIP_Label_fc228d9f-71c3-49fd-b2d9-97d857e37c06_SiteId">
    <vt:lpwstr>c28a5766-86d0-45ae-9079-39dd1eef08cc</vt:lpwstr>
  </property>
  <property fmtid="{D5CDD505-2E9C-101B-9397-08002B2CF9AE}" pid="6" name="MSIP_Label_fc228d9f-71c3-49fd-b2d9-97d857e37c06_Method">
    <vt:lpwstr>Privileged</vt:lpwstr>
  </property>
  <property fmtid="{D5CDD505-2E9C-101B-9397-08002B2CF9AE}" pid="7" name="MSIP_Label_fc228d9f-71c3-49fd-b2d9-97d857e37c06_Name">
    <vt:lpwstr>Public</vt:lpwstr>
  </property>
  <property fmtid="{D5CDD505-2E9C-101B-9397-08002B2CF9AE}" pid="8" name="MSIP_Label_fc228d9f-71c3-49fd-b2d9-97d857e37c06_SetDate">
    <vt:lpwstr>2022-10-11T15:30:27Z</vt:lpwstr>
  </property>
  <property fmtid="{D5CDD505-2E9C-101B-9397-08002B2CF9AE}" pid="9" name="AuthorIds_UIVersion_16384">
    <vt:lpwstr>1579</vt:lpwstr>
  </property>
  <property fmtid="{D5CDD505-2E9C-101B-9397-08002B2CF9AE}" pid="10" name="MSIP_Label_fc228d9f-71c3-49fd-b2d9-97d857e37c06_ContentBits">
    <vt:lpwstr>0</vt:lpwstr>
  </property>
  <property fmtid="{D5CDD505-2E9C-101B-9397-08002B2CF9AE}" pid="11" name="MSIP_Label_fc228d9f-71c3-49fd-b2d9-97d857e37c06_Enabled">
    <vt:lpwstr>true</vt:lpwstr>
  </property>
</Properties>
</file>